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84"/>
  </p:notesMasterIdLst>
  <p:handoutMasterIdLst>
    <p:handoutMasterId r:id="rId85"/>
  </p:handoutMasterIdLst>
  <p:sldIdLst>
    <p:sldId id="668" r:id="rId6"/>
    <p:sldId id="874" r:id="rId7"/>
    <p:sldId id="799" r:id="rId8"/>
    <p:sldId id="800" r:id="rId9"/>
    <p:sldId id="801" r:id="rId10"/>
    <p:sldId id="802" r:id="rId11"/>
    <p:sldId id="803" r:id="rId12"/>
    <p:sldId id="804" r:id="rId13"/>
    <p:sldId id="805" r:id="rId14"/>
    <p:sldId id="806" r:id="rId15"/>
    <p:sldId id="807" r:id="rId16"/>
    <p:sldId id="808" r:id="rId17"/>
    <p:sldId id="809" r:id="rId18"/>
    <p:sldId id="810" r:id="rId19"/>
    <p:sldId id="811" r:id="rId20"/>
    <p:sldId id="812" r:id="rId21"/>
    <p:sldId id="813" r:id="rId22"/>
    <p:sldId id="814" r:id="rId23"/>
    <p:sldId id="815" r:id="rId24"/>
    <p:sldId id="816" r:id="rId25"/>
    <p:sldId id="817" r:id="rId26"/>
    <p:sldId id="818" r:id="rId27"/>
    <p:sldId id="819" r:id="rId28"/>
    <p:sldId id="820" r:id="rId29"/>
    <p:sldId id="821" r:id="rId30"/>
    <p:sldId id="822" r:id="rId31"/>
    <p:sldId id="823" r:id="rId32"/>
    <p:sldId id="824" r:id="rId33"/>
    <p:sldId id="825" r:id="rId34"/>
    <p:sldId id="826" r:id="rId35"/>
    <p:sldId id="827" r:id="rId36"/>
    <p:sldId id="828" r:id="rId37"/>
    <p:sldId id="829" r:id="rId38"/>
    <p:sldId id="830" r:id="rId39"/>
    <p:sldId id="831" r:id="rId40"/>
    <p:sldId id="832" r:id="rId41"/>
    <p:sldId id="833" r:id="rId42"/>
    <p:sldId id="834" r:id="rId43"/>
    <p:sldId id="835" r:id="rId44"/>
    <p:sldId id="836" r:id="rId45"/>
    <p:sldId id="837" r:id="rId46"/>
    <p:sldId id="838" r:id="rId47"/>
    <p:sldId id="839" r:id="rId48"/>
    <p:sldId id="840" r:id="rId49"/>
    <p:sldId id="841" r:id="rId50"/>
    <p:sldId id="842" r:id="rId51"/>
    <p:sldId id="843" r:id="rId52"/>
    <p:sldId id="844" r:id="rId53"/>
    <p:sldId id="845" r:id="rId54"/>
    <p:sldId id="846" r:id="rId55"/>
    <p:sldId id="847" r:id="rId56"/>
    <p:sldId id="848" r:id="rId57"/>
    <p:sldId id="849" r:id="rId58"/>
    <p:sldId id="850" r:id="rId59"/>
    <p:sldId id="851" r:id="rId60"/>
    <p:sldId id="852" r:id="rId61"/>
    <p:sldId id="853" r:id="rId62"/>
    <p:sldId id="854" r:id="rId63"/>
    <p:sldId id="855" r:id="rId64"/>
    <p:sldId id="856" r:id="rId65"/>
    <p:sldId id="857" r:id="rId66"/>
    <p:sldId id="858" r:id="rId67"/>
    <p:sldId id="859" r:id="rId68"/>
    <p:sldId id="860" r:id="rId69"/>
    <p:sldId id="861" r:id="rId70"/>
    <p:sldId id="862" r:id="rId71"/>
    <p:sldId id="863" r:id="rId72"/>
    <p:sldId id="864" r:id="rId73"/>
    <p:sldId id="865" r:id="rId74"/>
    <p:sldId id="866" r:id="rId75"/>
    <p:sldId id="867" r:id="rId76"/>
    <p:sldId id="868" r:id="rId77"/>
    <p:sldId id="869" r:id="rId78"/>
    <p:sldId id="870" r:id="rId79"/>
    <p:sldId id="871" r:id="rId80"/>
    <p:sldId id="872" r:id="rId81"/>
    <p:sldId id="873" r:id="rId82"/>
    <p:sldId id="672" r:id="rId8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874"/>
            <p14:sldId id="799"/>
            <p14:sldId id="800"/>
            <p14:sldId id="801"/>
            <p14:sldId id="802"/>
            <p14:sldId id="803"/>
            <p14:sldId id="804"/>
            <p14:sldId id="805"/>
            <p14:sldId id="806"/>
            <p14:sldId id="807"/>
            <p14:sldId id="808"/>
            <p14:sldId id="809"/>
            <p14:sldId id="810"/>
            <p14:sldId id="811"/>
            <p14:sldId id="812"/>
            <p14:sldId id="813"/>
            <p14:sldId id="814"/>
            <p14:sldId id="815"/>
            <p14:sldId id="816"/>
            <p14:sldId id="817"/>
            <p14:sldId id="818"/>
            <p14:sldId id="819"/>
            <p14:sldId id="820"/>
            <p14:sldId id="821"/>
            <p14:sldId id="822"/>
            <p14:sldId id="823"/>
            <p14:sldId id="824"/>
            <p14:sldId id="825"/>
            <p14:sldId id="826"/>
            <p14:sldId id="827"/>
            <p14:sldId id="828"/>
            <p14:sldId id="829"/>
            <p14:sldId id="830"/>
            <p14:sldId id="831"/>
            <p14:sldId id="832"/>
            <p14:sldId id="833"/>
            <p14:sldId id="834"/>
            <p14:sldId id="835"/>
            <p14:sldId id="836"/>
            <p14:sldId id="837"/>
            <p14:sldId id="838"/>
            <p14:sldId id="839"/>
            <p14:sldId id="840"/>
            <p14:sldId id="841"/>
            <p14:sldId id="842"/>
            <p14:sldId id="843"/>
            <p14:sldId id="844"/>
            <p14:sldId id="845"/>
            <p14:sldId id="846"/>
            <p14:sldId id="847"/>
            <p14:sldId id="848"/>
            <p14:sldId id="849"/>
            <p14:sldId id="850"/>
            <p14:sldId id="851"/>
            <p14:sldId id="852"/>
            <p14:sldId id="853"/>
            <p14:sldId id="854"/>
            <p14:sldId id="855"/>
            <p14:sldId id="856"/>
            <p14:sldId id="857"/>
            <p14:sldId id="858"/>
            <p14:sldId id="859"/>
            <p14:sldId id="860"/>
            <p14:sldId id="861"/>
            <p14:sldId id="862"/>
            <p14:sldId id="863"/>
            <p14:sldId id="864"/>
            <p14:sldId id="865"/>
            <p14:sldId id="866"/>
            <p14:sldId id="867"/>
            <p14:sldId id="868"/>
            <p14:sldId id="869"/>
            <p14:sldId id="870"/>
            <p14:sldId id="871"/>
            <p14:sldId id="872"/>
            <p14:sldId id="873"/>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5" autoAdjust="0"/>
    <p:restoredTop sz="65330" autoAdjust="0"/>
  </p:normalViewPr>
  <p:slideViewPr>
    <p:cSldViewPr snapToGrid="0">
      <p:cViewPr varScale="1">
        <p:scale>
          <a:sx n="34" d="100"/>
          <a:sy n="34" d="100"/>
        </p:scale>
        <p:origin x="316" y="5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slide" Target="slides/slide63.xml"/><Relationship Id="rId76" Type="http://schemas.openxmlformats.org/officeDocument/2006/relationships/slide" Target="slides/slide71.xml"/><Relationship Id="rId84" Type="http://schemas.openxmlformats.org/officeDocument/2006/relationships/notesMaster" Target="notesMasters/notesMaster1.xml"/><Relationship Id="rId89" Type="http://schemas.openxmlformats.org/officeDocument/2006/relationships/tableStyles" Target="tableStyles.xml"/><Relationship Id="rId7" Type="http://schemas.openxmlformats.org/officeDocument/2006/relationships/slide" Target="slides/slide2.xml"/><Relationship Id="rId71" Type="http://schemas.openxmlformats.org/officeDocument/2006/relationships/slide" Target="slides/slide66.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74" Type="http://schemas.openxmlformats.org/officeDocument/2006/relationships/slide" Target="slides/slide69.xml"/><Relationship Id="rId79" Type="http://schemas.openxmlformats.org/officeDocument/2006/relationships/slide" Target="slides/slide74.xml"/><Relationship Id="rId87" Type="http://schemas.openxmlformats.org/officeDocument/2006/relationships/viewProps" Target="viewProps.xml"/><Relationship Id="rId5" Type="http://schemas.openxmlformats.org/officeDocument/2006/relationships/slideMaster" Target="slideMasters/slideMaster1.xml"/><Relationship Id="rId61" Type="http://schemas.openxmlformats.org/officeDocument/2006/relationships/slide" Target="slides/slide56.xml"/><Relationship Id="rId82" Type="http://schemas.openxmlformats.org/officeDocument/2006/relationships/slide" Target="slides/slide77.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slide" Target="slides/slide64.xml"/><Relationship Id="rId77" Type="http://schemas.openxmlformats.org/officeDocument/2006/relationships/slide" Target="slides/slide72.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80" Type="http://schemas.openxmlformats.org/officeDocument/2006/relationships/slide" Target="slides/slide75.xml"/><Relationship Id="rId85"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slide" Target="slides/slide70.xml"/><Relationship Id="rId83" Type="http://schemas.openxmlformats.org/officeDocument/2006/relationships/slide" Target="slides/slide78.xml"/><Relationship Id="rId88"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slide" Target="slides/slide68.xml"/><Relationship Id="rId78" Type="http://schemas.openxmlformats.org/officeDocument/2006/relationships/slide" Target="slides/slide73.xml"/><Relationship Id="rId81" Type="http://schemas.openxmlformats.org/officeDocument/2006/relationships/slide" Target="slides/slide76.xml"/><Relationship Id="rId86"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162AAFB1-6E58-4DFA-A1C7-583F3080367E}"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A3E433D3-8144-4EDF-BC20-69863979C258}" type="presOf" srcId="{840EF2FF-9D50-4647-9914-74D089286C46}" destId="{84E372B1-C2D4-044D-8D9B-03BAA0D0E7CB}" srcOrd="0" destOrd="0" presId="urn:microsoft.com/office/officeart/2005/8/layout/hProcess9"/>
    <dgm:cxn modelId="{7A497E7C-3D5D-4A89-AFF6-C4BBD825A450}"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B1764002-A982-4E20-B951-450EA85054C8}" type="presOf" srcId="{8C044235-ED0A-8542-BFA3-BBFC322E5065}" destId="{DD25A9C6-73C5-034C-9141-067075B117D8}" srcOrd="0" destOrd="0" presId="urn:microsoft.com/office/officeart/2005/8/layout/hProcess9"/>
    <dgm:cxn modelId="{B4D3A95E-9E0F-490A-ABB3-C90B8CBA9879}" type="presParOf" srcId="{6D04906C-8FA3-044F-A9CA-DE594BFC6B62}" destId="{2E8A1CBE-0266-EA4C-B578-7F204E55EDE3}" srcOrd="0" destOrd="0" presId="urn:microsoft.com/office/officeart/2005/8/layout/hProcess9"/>
    <dgm:cxn modelId="{EDD268E3-698F-415C-B1A3-FD2B38DDF749}" type="presParOf" srcId="{6D04906C-8FA3-044F-A9CA-DE594BFC6B62}" destId="{F640416A-2778-4645-B00B-7C0C68CF0417}" srcOrd="1" destOrd="0" presId="urn:microsoft.com/office/officeart/2005/8/layout/hProcess9"/>
    <dgm:cxn modelId="{0521EEEC-803B-4E57-8F27-01BF63CDA93A}" type="presParOf" srcId="{F640416A-2778-4645-B00B-7C0C68CF0417}" destId="{45CD59F2-8ABB-5247-A051-AB4167B88F7D}" srcOrd="0" destOrd="0" presId="urn:microsoft.com/office/officeart/2005/8/layout/hProcess9"/>
    <dgm:cxn modelId="{539EC3B5-6377-49FB-B54F-7BA73FD99A25}" type="presParOf" srcId="{F640416A-2778-4645-B00B-7C0C68CF0417}" destId="{BED00208-39D8-1A4E-9C2D-2D05B79860D1}" srcOrd="1" destOrd="0" presId="urn:microsoft.com/office/officeart/2005/8/layout/hProcess9"/>
    <dgm:cxn modelId="{6ECCCC8E-4570-4EAD-BEC1-1C6022881106}" type="presParOf" srcId="{F640416A-2778-4645-B00B-7C0C68CF0417}" destId="{DD25A9C6-73C5-034C-9141-067075B117D8}" srcOrd="2" destOrd="0" presId="urn:microsoft.com/office/officeart/2005/8/layout/hProcess9"/>
    <dgm:cxn modelId="{22DABB4F-2E57-41C2-816A-510A72743A45}" type="presParOf" srcId="{F640416A-2778-4645-B00B-7C0C68CF0417}" destId="{EFC0612A-059E-1648-A19F-CB6A9F29A6D5}" srcOrd="3" destOrd="0" presId="urn:microsoft.com/office/officeart/2005/8/layout/hProcess9"/>
    <dgm:cxn modelId="{43233E46-21F6-49DB-A71E-DF84FBA25DD0}"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FB0966A1-B480-4ADB-B35B-65FAD3612797}" type="presOf" srcId="{840EF2FF-9D50-4647-9914-74D089286C46}" destId="{84E372B1-C2D4-044D-8D9B-03BAA0D0E7CB}" srcOrd="0" destOrd="0" presId="urn:microsoft.com/office/officeart/2005/8/layout/hProcess9"/>
    <dgm:cxn modelId="{71770AC7-3B9C-4F94-9D8E-ADE7F11EAC4D}" type="presOf" srcId="{16DDB171-5BFA-EB42-9166-37F5D48635B2}" destId="{45CD59F2-8ABB-5247-A051-AB4167B88F7D}" srcOrd="0" destOrd="0" presId="urn:microsoft.com/office/officeart/2005/8/layout/hProcess9"/>
    <dgm:cxn modelId="{DAF465AC-5761-4A30-93EB-AD4A468DF88A}"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038CE4FB-1C51-3043-A865-73036CD17DAF}" srcId="{BAD13A25-6A2D-CE4D-BBDF-9DF322328A0B}" destId="{8C044235-ED0A-8542-BFA3-BBFC322E5065}" srcOrd="1" destOrd="0" parTransId="{4F95847F-34CA-4D44-84E2-1B087FAFD286}" sibTransId="{05A2D59C-2686-254F-AC9F-77B373CFFA0D}"/>
    <dgm:cxn modelId="{EB34BF44-31B9-438B-8389-09406E6A67F6}"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883B1EF-017A-4733-BAA6-68EE6CF91C45}" type="presParOf" srcId="{6D04906C-8FA3-044F-A9CA-DE594BFC6B62}" destId="{2E8A1CBE-0266-EA4C-B578-7F204E55EDE3}" srcOrd="0" destOrd="0" presId="urn:microsoft.com/office/officeart/2005/8/layout/hProcess9"/>
    <dgm:cxn modelId="{B37066FA-E6CE-4749-986F-3C1A6629B09E}" type="presParOf" srcId="{6D04906C-8FA3-044F-A9CA-DE594BFC6B62}" destId="{F640416A-2778-4645-B00B-7C0C68CF0417}" srcOrd="1" destOrd="0" presId="urn:microsoft.com/office/officeart/2005/8/layout/hProcess9"/>
    <dgm:cxn modelId="{DAAC4A5A-A46A-43E8-B19C-660BAD4DB7C6}" type="presParOf" srcId="{F640416A-2778-4645-B00B-7C0C68CF0417}" destId="{45CD59F2-8ABB-5247-A051-AB4167B88F7D}" srcOrd="0" destOrd="0" presId="urn:microsoft.com/office/officeart/2005/8/layout/hProcess9"/>
    <dgm:cxn modelId="{668598AA-B16B-41D8-9E08-094F3E54ECD6}" type="presParOf" srcId="{F640416A-2778-4645-B00B-7C0C68CF0417}" destId="{BED00208-39D8-1A4E-9C2D-2D05B79860D1}" srcOrd="1" destOrd="0" presId="urn:microsoft.com/office/officeart/2005/8/layout/hProcess9"/>
    <dgm:cxn modelId="{739701CC-0823-4056-8AAE-696A40AB1527}" type="presParOf" srcId="{F640416A-2778-4645-B00B-7C0C68CF0417}" destId="{DD25A9C6-73C5-034C-9141-067075B117D8}" srcOrd="2" destOrd="0" presId="urn:microsoft.com/office/officeart/2005/8/layout/hProcess9"/>
    <dgm:cxn modelId="{EADE65A5-31D9-4EC8-AD70-BDD4D9A5D01F}" type="presParOf" srcId="{F640416A-2778-4645-B00B-7C0C68CF0417}" destId="{EFC0612A-059E-1648-A19F-CB6A9F29A6D5}" srcOrd="3" destOrd="0" presId="urn:microsoft.com/office/officeart/2005/8/layout/hProcess9"/>
    <dgm:cxn modelId="{02C759AC-591C-4867-A79F-91AA31D6D42D}"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5D9854B7-0BF6-485B-8B4C-D06BFC5C799D}" type="presOf" srcId="{8C044235-ED0A-8542-BFA3-BBFC322E5065}" destId="{DD25A9C6-73C5-034C-9141-067075B117D8}" srcOrd="0" destOrd="0" presId="urn:microsoft.com/office/officeart/2005/8/layout/hProcess9"/>
    <dgm:cxn modelId="{038CE4FB-1C51-3043-A865-73036CD17DAF}" srcId="{BAD13A25-6A2D-CE4D-BBDF-9DF322328A0B}" destId="{8C044235-ED0A-8542-BFA3-BBFC322E5065}" srcOrd="1" destOrd="0" parTransId="{4F95847F-34CA-4D44-84E2-1B087FAFD286}" sibTransId="{05A2D59C-2686-254F-AC9F-77B373CFFA0D}"/>
    <dgm:cxn modelId="{721B8E32-286B-42B5-BBAA-95402EE4F9FE}" type="presOf" srcId="{840EF2FF-9D50-4647-9914-74D089286C46}" destId="{84E372B1-C2D4-044D-8D9B-03BAA0D0E7CB}" srcOrd="0" destOrd="0" presId="urn:microsoft.com/office/officeart/2005/8/layout/hProcess9"/>
    <dgm:cxn modelId="{F91DB7CB-98C1-421D-AEE2-7B4B803FEE07}"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FDFB24C3-E1D5-4C59-92FC-14BB484D61B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69F1D457-342B-4954-9B02-19D813C85C9F}" type="presParOf" srcId="{6D04906C-8FA3-044F-A9CA-DE594BFC6B62}" destId="{2E8A1CBE-0266-EA4C-B578-7F204E55EDE3}" srcOrd="0" destOrd="0" presId="urn:microsoft.com/office/officeart/2005/8/layout/hProcess9"/>
    <dgm:cxn modelId="{E0618928-2213-482D-83FF-44860B3E6FF5}" type="presParOf" srcId="{6D04906C-8FA3-044F-A9CA-DE594BFC6B62}" destId="{F640416A-2778-4645-B00B-7C0C68CF0417}" srcOrd="1" destOrd="0" presId="urn:microsoft.com/office/officeart/2005/8/layout/hProcess9"/>
    <dgm:cxn modelId="{87E27FCF-9760-40A2-8EEA-FBFC2B07C263}" type="presParOf" srcId="{F640416A-2778-4645-B00B-7C0C68CF0417}" destId="{45CD59F2-8ABB-5247-A051-AB4167B88F7D}" srcOrd="0" destOrd="0" presId="urn:microsoft.com/office/officeart/2005/8/layout/hProcess9"/>
    <dgm:cxn modelId="{194E54E3-72E4-4AC2-A561-676AF89195D2}" type="presParOf" srcId="{F640416A-2778-4645-B00B-7C0C68CF0417}" destId="{BED00208-39D8-1A4E-9C2D-2D05B79860D1}" srcOrd="1" destOrd="0" presId="urn:microsoft.com/office/officeart/2005/8/layout/hProcess9"/>
    <dgm:cxn modelId="{24F10BB7-B556-49A0-82D2-BBE57842E4BD}" type="presParOf" srcId="{F640416A-2778-4645-B00B-7C0C68CF0417}" destId="{DD25A9C6-73C5-034C-9141-067075B117D8}" srcOrd="2" destOrd="0" presId="urn:microsoft.com/office/officeart/2005/8/layout/hProcess9"/>
    <dgm:cxn modelId="{B79DA71B-A43E-44AF-93AA-E39EBE91D8BC}" type="presParOf" srcId="{F640416A-2778-4645-B00B-7C0C68CF0417}" destId="{EFC0612A-059E-1648-A19F-CB6A9F29A6D5}" srcOrd="3" destOrd="0" presId="urn:microsoft.com/office/officeart/2005/8/layout/hProcess9"/>
    <dgm:cxn modelId="{ECEB35B3-533E-451C-931F-C725AF34B0D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7D68DB37-7540-4B56-8456-66CFCD68209B}" type="presOf" srcId="{16DDB171-5BFA-EB42-9166-37F5D48635B2}" destId="{45CD59F2-8ABB-5247-A051-AB4167B88F7D}" srcOrd="0" destOrd="0" presId="urn:microsoft.com/office/officeart/2005/8/layout/hProcess9"/>
    <dgm:cxn modelId="{038CE4FB-1C51-3043-A865-73036CD17DAF}" srcId="{BAD13A25-6A2D-CE4D-BBDF-9DF322328A0B}" destId="{8C044235-ED0A-8542-BFA3-BBFC322E5065}" srcOrd="1" destOrd="0" parTransId="{4F95847F-34CA-4D44-84E2-1B087FAFD286}" sibTransId="{05A2D59C-2686-254F-AC9F-77B373CFFA0D}"/>
    <dgm:cxn modelId="{23586DEA-B1F0-450A-B0BB-8274BF999E19}"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6B11DD09-2B4E-4E62-9519-62E404E95347}"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F85E1D5-FD95-437B-8BA8-B5FCF2D2893C}" type="presOf" srcId="{8C044235-ED0A-8542-BFA3-BBFC322E5065}" destId="{DD25A9C6-73C5-034C-9141-067075B117D8}" srcOrd="0" destOrd="0" presId="urn:microsoft.com/office/officeart/2005/8/layout/hProcess9"/>
    <dgm:cxn modelId="{0507F714-7CEE-49FC-9C99-A62AE3801579}" type="presParOf" srcId="{6D04906C-8FA3-044F-A9CA-DE594BFC6B62}" destId="{2E8A1CBE-0266-EA4C-B578-7F204E55EDE3}" srcOrd="0" destOrd="0" presId="urn:microsoft.com/office/officeart/2005/8/layout/hProcess9"/>
    <dgm:cxn modelId="{987CD8FF-F34F-40C6-BEB2-4093BD4529AA}" type="presParOf" srcId="{6D04906C-8FA3-044F-A9CA-DE594BFC6B62}" destId="{F640416A-2778-4645-B00B-7C0C68CF0417}" srcOrd="1" destOrd="0" presId="urn:microsoft.com/office/officeart/2005/8/layout/hProcess9"/>
    <dgm:cxn modelId="{048ED6CE-324D-4A1A-86B3-5B1402C94BC8}" type="presParOf" srcId="{F640416A-2778-4645-B00B-7C0C68CF0417}" destId="{45CD59F2-8ABB-5247-A051-AB4167B88F7D}" srcOrd="0" destOrd="0" presId="urn:microsoft.com/office/officeart/2005/8/layout/hProcess9"/>
    <dgm:cxn modelId="{13FD0FD8-EAD7-42CE-8266-48D9DDF31A7D}" type="presParOf" srcId="{F640416A-2778-4645-B00B-7C0C68CF0417}" destId="{BED00208-39D8-1A4E-9C2D-2D05B79860D1}" srcOrd="1" destOrd="0" presId="urn:microsoft.com/office/officeart/2005/8/layout/hProcess9"/>
    <dgm:cxn modelId="{25357225-437C-4AC9-977B-A473A6518AE8}" type="presParOf" srcId="{F640416A-2778-4645-B00B-7C0C68CF0417}" destId="{DD25A9C6-73C5-034C-9141-067075B117D8}" srcOrd="2" destOrd="0" presId="urn:microsoft.com/office/officeart/2005/8/layout/hProcess9"/>
    <dgm:cxn modelId="{15A801F8-6502-492D-A5A8-A2954254D884}" type="presParOf" srcId="{F640416A-2778-4645-B00B-7C0C68CF0417}" destId="{EFC0612A-059E-1648-A19F-CB6A9F29A6D5}" srcOrd="3" destOrd="0" presId="urn:microsoft.com/office/officeart/2005/8/layout/hProcess9"/>
    <dgm:cxn modelId="{2D6229AF-DE5D-4691-BC31-FAADF13D4101}"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Inconsolata"/>
              <a:cs typeface="Inconsolata"/>
            </a:rPr>
            <a:t>kitchen destroy</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Inconsolata"/>
              <a:cs typeface="Inconsolata"/>
            </a:rPr>
            <a:t>kitchen destroy</a:t>
          </a:r>
          <a:endParaRPr lang="en-US" dirty="0">
            <a:latin typeface="Inconsolata"/>
            <a:cs typeface="Inconsolata"/>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2" destOrd="0" parTransId="{4F95847F-34CA-4D44-84E2-1B087FAFD286}" sibTransId="{05A2D59C-2686-254F-AC9F-77B373CFFA0D}"/>
    <dgm:cxn modelId="{E08297FE-8BC0-49C7-B071-01A9F8EA0759}"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5F0CA2A0-CB50-4ED0-B0BA-164138DCCBCF}" type="presOf" srcId="{8C044235-ED0A-8542-BFA3-BBFC322E5065}" destId="{DD25A9C6-73C5-034C-9141-067075B117D8}" srcOrd="0" destOrd="0" presId="urn:microsoft.com/office/officeart/2005/8/layout/hProcess9"/>
    <dgm:cxn modelId="{C2EA00CF-614D-4374-865F-17D2DC21426C}" type="presOf" srcId="{16DDB171-5BFA-EB42-9166-37F5D48635B2}" destId="{45CD59F2-8ABB-5247-A051-AB4167B88F7D}" srcOrd="0" destOrd="0" presId="urn:microsoft.com/office/officeart/2005/8/layout/hProcess9"/>
    <dgm:cxn modelId="{B5A7B19D-6256-4C18-83E9-E2908DD4FB23}" type="presOf" srcId="{BAD13A25-6A2D-CE4D-BBDF-9DF322328A0B}" destId="{6D04906C-8FA3-044F-A9CA-DE594BFC6B62}" srcOrd="0" destOrd="0" presId="urn:microsoft.com/office/officeart/2005/8/layout/hProcess9"/>
    <dgm:cxn modelId="{9E2B356F-7B64-4B2A-9ED7-3FF017A992E3}" type="presOf" srcId="{A6255F46-E33C-0D48-AC58-D7B360BDCDA3}" destId="{C9EA1690-CD96-B84C-B458-F944C9D4D943}" srcOrd="0" destOrd="0" presId="urn:microsoft.com/office/officeart/2005/8/layout/hProcess9"/>
    <dgm:cxn modelId="{E6D8CCCD-113D-4F12-A241-71622F8BCB70}" type="presOf" srcId="{3CA48109-FA20-5549-B15A-377BADE89DAB}" destId="{A8E927B3-6773-FD4B-9A48-2F817CC9A0C3}"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514F1FB5-04ED-0847-A669-C6966B55EAA0}" srcId="{BAD13A25-6A2D-CE4D-BBDF-9DF322328A0B}" destId="{A6255F46-E33C-0D48-AC58-D7B360BDCDA3}" srcOrd="1" destOrd="0" parTransId="{1AA1851F-5BCC-AA45-901E-7D573E7A8398}" sibTransId="{55C08551-3926-7043-8953-EE006AE10C20}"/>
    <dgm:cxn modelId="{9A8AD613-B87B-F749-A27A-C3B4F65DD6DC}" srcId="{BAD13A25-6A2D-CE4D-BBDF-9DF322328A0B}" destId="{3CA48109-FA20-5549-B15A-377BADE89DAB}" srcOrd="4" destOrd="0" parTransId="{C1219510-CC27-EB47-9FE8-3EEC7F9FF617}" sibTransId="{B2C09679-8501-3F41-B005-C07E164C1412}"/>
    <dgm:cxn modelId="{876F48AA-E2D7-4817-B75A-E3F957F14C3D}" type="presParOf" srcId="{6D04906C-8FA3-044F-A9CA-DE594BFC6B62}" destId="{2E8A1CBE-0266-EA4C-B578-7F204E55EDE3}" srcOrd="0" destOrd="0" presId="urn:microsoft.com/office/officeart/2005/8/layout/hProcess9"/>
    <dgm:cxn modelId="{71107A14-7B82-4CDC-BC09-4772FA3C55F4}" type="presParOf" srcId="{6D04906C-8FA3-044F-A9CA-DE594BFC6B62}" destId="{F640416A-2778-4645-B00B-7C0C68CF0417}" srcOrd="1" destOrd="0" presId="urn:microsoft.com/office/officeart/2005/8/layout/hProcess9"/>
    <dgm:cxn modelId="{684ED4B4-F989-4604-B5E1-709630D9682A}" type="presParOf" srcId="{F640416A-2778-4645-B00B-7C0C68CF0417}" destId="{45CD59F2-8ABB-5247-A051-AB4167B88F7D}" srcOrd="0" destOrd="0" presId="urn:microsoft.com/office/officeart/2005/8/layout/hProcess9"/>
    <dgm:cxn modelId="{49A59064-A1AD-4782-A298-D6EF1D58FC08}" type="presParOf" srcId="{F640416A-2778-4645-B00B-7C0C68CF0417}" destId="{BED00208-39D8-1A4E-9C2D-2D05B79860D1}" srcOrd="1" destOrd="0" presId="urn:microsoft.com/office/officeart/2005/8/layout/hProcess9"/>
    <dgm:cxn modelId="{10B001E7-7639-40F4-B612-7C5119930B81}" type="presParOf" srcId="{F640416A-2778-4645-B00B-7C0C68CF0417}" destId="{C9EA1690-CD96-B84C-B458-F944C9D4D943}" srcOrd="2" destOrd="0" presId="urn:microsoft.com/office/officeart/2005/8/layout/hProcess9"/>
    <dgm:cxn modelId="{1812F88D-1617-4585-8AA5-6F34B120906C}" type="presParOf" srcId="{F640416A-2778-4645-B00B-7C0C68CF0417}" destId="{E8222F88-CA9D-BA4F-9DBC-893D45FFE387}" srcOrd="3" destOrd="0" presId="urn:microsoft.com/office/officeart/2005/8/layout/hProcess9"/>
    <dgm:cxn modelId="{249F9B07-D295-4E68-9134-CE576CDF9F0B}" type="presParOf" srcId="{F640416A-2778-4645-B00B-7C0C68CF0417}" destId="{DD25A9C6-73C5-034C-9141-067075B117D8}" srcOrd="4" destOrd="0" presId="urn:microsoft.com/office/officeart/2005/8/layout/hProcess9"/>
    <dgm:cxn modelId="{83DAFDED-D78E-45EE-AAF4-960309DEA176}" type="presParOf" srcId="{F640416A-2778-4645-B00B-7C0C68CF0417}" destId="{EFC0612A-059E-1648-A19F-CB6A9F29A6D5}" srcOrd="5" destOrd="0" presId="urn:microsoft.com/office/officeart/2005/8/layout/hProcess9"/>
    <dgm:cxn modelId="{E96E65AD-B50F-4E96-99A2-ACCA5B91E6D2}" type="presParOf" srcId="{F640416A-2778-4645-B00B-7C0C68CF0417}" destId="{84E372B1-C2D4-044D-8D9B-03BAA0D0E7CB}" srcOrd="6" destOrd="0" presId="urn:microsoft.com/office/officeart/2005/8/layout/hProcess9"/>
    <dgm:cxn modelId="{2C27ED22-780C-4D55-B5FC-7CA711C3F074}" type="presParOf" srcId="{F640416A-2778-4645-B00B-7C0C68CF0417}" destId="{955F78DF-2E40-6842-AC82-A9685FF6538B}" srcOrd="7" destOrd="0" presId="urn:microsoft.com/office/officeart/2005/8/layout/hProcess9"/>
    <dgm:cxn modelId="{61783BC0-8E3E-4ED3-B646-9469A8B7DD3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119"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create</a:t>
          </a:r>
          <a:endParaRPr lang="en-US" sz="3000" kern="1200" dirty="0">
            <a:latin typeface="Inconsolata"/>
            <a:cs typeface="Inconsolata"/>
          </a:endParaRPr>
        </a:p>
      </dsp:txBody>
      <dsp:txXfrm>
        <a:off x="51963" y="848365"/>
        <a:ext cx="3008636" cy="958341"/>
      </dsp:txXfrm>
    </dsp:sp>
    <dsp:sp modelId="{DD25A9C6-73C5-034C-9141-067075B117D8}">
      <dsp:nvSpPr>
        <dsp:cNvPr id="0" name=""/>
        <dsp:cNvSpPr/>
      </dsp:nvSpPr>
      <dsp:spPr>
        <a:xfrm>
          <a:off x="3351853" y="796521"/>
          <a:ext cx="3112324"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converge</a:t>
          </a:r>
          <a:endParaRPr lang="en-US" sz="3000" kern="1200" dirty="0">
            <a:latin typeface="Inconsolata"/>
            <a:cs typeface="Inconsolata"/>
          </a:endParaRPr>
        </a:p>
      </dsp:txBody>
      <dsp:txXfrm>
        <a:off x="3403697" y="848365"/>
        <a:ext cx="3008636" cy="958341"/>
      </dsp:txXfrm>
    </dsp:sp>
    <dsp:sp modelId="{84E372B1-C2D4-044D-8D9B-03BAA0D0E7CB}">
      <dsp:nvSpPr>
        <dsp:cNvPr id="0" name=""/>
        <dsp:cNvSpPr/>
      </dsp:nvSpPr>
      <dsp:spPr>
        <a:xfrm>
          <a:off x="6703587" y="796521"/>
          <a:ext cx="3112324"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a:t>
          </a:r>
          <a:r>
            <a:rPr lang="en-US" sz="3000" kern="1200" dirty="0" smtClean="0"/>
            <a:t>  </a:t>
          </a:r>
          <a:r>
            <a:rPr lang="en-US" sz="3000" kern="1200" dirty="0" smtClean="0">
              <a:latin typeface="Inconsolata"/>
              <a:cs typeface="Inconsolata"/>
            </a:rPr>
            <a:t>verify</a:t>
          </a:r>
          <a:endParaRPr lang="en-US" sz="3000" kern="1200" dirty="0">
            <a:latin typeface="Inconsolata"/>
            <a:cs typeface="Inconsolata"/>
          </a:endParaRPr>
        </a:p>
      </dsp:txBody>
      <dsp:txXfrm>
        <a:off x="6755431" y="848365"/>
        <a:ext cx="3008636" cy="958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119"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create</a:t>
          </a:r>
          <a:endParaRPr lang="en-US" sz="3000" kern="1200" dirty="0">
            <a:latin typeface="Inconsolata"/>
            <a:cs typeface="Inconsolata"/>
          </a:endParaRPr>
        </a:p>
      </dsp:txBody>
      <dsp:txXfrm>
        <a:off x="51963" y="848365"/>
        <a:ext cx="3008636" cy="958341"/>
      </dsp:txXfrm>
    </dsp:sp>
    <dsp:sp modelId="{DD25A9C6-73C5-034C-9141-067075B117D8}">
      <dsp:nvSpPr>
        <dsp:cNvPr id="0" name=""/>
        <dsp:cNvSpPr/>
      </dsp:nvSpPr>
      <dsp:spPr>
        <a:xfrm>
          <a:off x="3351853"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converge</a:t>
          </a:r>
          <a:endParaRPr lang="en-US" sz="3000" kern="1200" dirty="0">
            <a:latin typeface="Inconsolata"/>
            <a:cs typeface="Inconsolata"/>
          </a:endParaRPr>
        </a:p>
      </dsp:txBody>
      <dsp:txXfrm>
        <a:off x="3403697" y="848365"/>
        <a:ext cx="3008636" cy="958341"/>
      </dsp:txXfrm>
    </dsp:sp>
    <dsp:sp modelId="{84E372B1-C2D4-044D-8D9B-03BAA0D0E7CB}">
      <dsp:nvSpPr>
        <dsp:cNvPr id="0" name=""/>
        <dsp:cNvSpPr/>
      </dsp:nvSpPr>
      <dsp:spPr>
        <a:xfrm>
          <a:off x="6703587" y="796521"/>
          <a:ext cx="3112324"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a:t>
          </a:r>
          <a:r>
            <a:rPr lang="en-US" sz="3000" kern="1200" dirty="0" smtClean="0"/>
            <a:t>  </a:t>
          </a:r>
          <a:r>
            <a:rPr lang="en-US" sz="3000" kern="1200" dirty="0" smtClean="0">
              <a:latin typeface="Inconsolata"/>
              <a:cs typeface="Inconsolata"/>
            </a:rPr>
            <a:t>verify</a:t>
          </a:r>
          <a:endParaRPr lang="en-US" sz="3000" kern="1200" dirty="0">
            <a:latin typeface="Inconsolata"/>
            <a:cs typeface="Inconsolata"/>
          </a:endParaRPr>
        </a:p>
      </dsp:txBody>
      <dsp:txXfrm>
        <a:off x="6755431" y="848365"/>
        <a:ext cx="3008636" cy="958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119"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create</a:t>
          </a:r>
          <a:endParaRPr lang="en-US" sz="3000" kern="1200" dirty="0">
            <a:latin typeface="Inconsolata"/>
            <a:cs typeface="Inconsolata"/>
          </a:endParaRPr>
        </a:p>
      </dsp:txBody>
      <dsp:txXfrm>
        <a:off x="51963" y="848365"/>
        <a:ext cx="3008636" cy="958341"/>
      </dsp:txXfrm>
    </dsp:sp>
    <dsp:sp modelId="{DD25A9C6-73C5-034C-9141-067075B117D8}">
      <dsp:nvSpPr>
        <dsp:cNvPr id="0" name=""/>
        <dsp:cNvSpPr/>
      </dsp:nvSpPr>
      <dsp:spPr>
        <a:xfrm>
          <a:off x="3351853"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converge</a:t>
          </a:r>
          <a:endParaRPr lang="en-US" sz="3000" kern="1200" dirty="0">
            <a:latin typeface="Inconsolata"/>
            <a:cs typeface="Inconsolata"/>
          </a:endParaRPr>
        </a:p>
      </dsp:txBody>
      <dsp:txXfrm>
        <a:off x="3403697" y="848365"/>
        <a:ext cx="3008636" cy="958341"/>
      </dsp:txXfrm>
    </dsp:sp>
    <dsp:sp modelId="{84E372B1-C2D4-044D-8D9B-03BAA0D0E7CB}">
      <dsp:nvSpPr>
        <dsp:cNvPr id="0" name=""/>
        <dsp:cNvSpPr/>
      </dsp:nvSpPr>
      <dsp:spPr>
        <a:xfrm>
          <a:off x="6703587"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a:t>
          </a:r>
          <a:r>
            <a:rPr lang="en-US" sz="3000" kern="1200" dirty="0" smtClean="0"/>
            <a:t>  </a:t>
          </a:r>
          <a:r>
            <a:rPr lang="en-US" sz="3000" kern="1200" dirty="0" smtClean="0">
              <a:latin typeface="Inconsolata"/>
              <a:cs typeface="Inconsolata"/>
            </a:rPr>
            <a:t>verify</a:t>
          </a:r>
          <a:endParaRPr lang="en-US" sz="3000" kern="1200" dirty="0">
            <a:latin typeface="Inconsolata"/>
            <a:cs typeface="Inconsolata"/>
          </a:endParaRPr>
        </a:p>
      </dsp:txBody>
      <dsp:txXfrm>
        <a:off x="6755431" y="848365"/>
        <a:ext cx="3008636" cy="9583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119"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create</a:t>
          </a:r>
          <a:endParaRPr lang="en-US" sz="3000" kern="1200" dirty="0">
            <a:latin typeface="Inconsolata"/>
            <a:cs typeface="Inconsolata"/>
          </a:endParaRPr>
        </a:p>
      </dsp:txBody>
      <dsp:txXfrm>
        <a:off x="51963" y="848365"/>
        <a:ext cx="3008636" cy="958341"/>
      </dsp:txXfrm>
    </dsp:sp>
    <dsp:sp modelId="{DD25A9C6-73C5-034C-9141-067075B117D8}">
      <dsp:nvSpPr>
        <dsp:cNvPr id="0" name=""/>
        <dsp:cNvSpPr/>
      </dsp:nvSpPr>
      <dsp:spPr>
        <a:xfrm>
          <a:off x="3351853"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converge</a:t>
          </a:r>
          <a:endParaRPr lang="en-US" sz="3000" kern="1200" dirty="0">
            <a:latin typeface="Inconsolata"/>
            <a:cs typeface="Inconsolata"/>
          </a:endParaRPr>
        </a:p>
      </dsp:txBody>
      <dsp:txXfrm>
        <a:off x="3403697" y="848365"/>
        <a:ext cx="3008636" cy="958341"/>
      </dsp:txXfrm>
    </dsp:sp>
    <dsp:sp modelId="{84E372B1-C2D4-044D-8D9B-03BAA0D0E7CB}">
      <dsp:nvSpPr>
        <dsp:cNvPr id="0" name=""/>
        <dsp:cNvSpPr/>
      </dsp:nvSpPr>
      <dsp:spPr>
        <a:xfrm>
          <a:off x="6703587"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a:t>
          </a:r>
          <a:r>
            <a:rPr lang="en-US" sz="3000" kern="1200" dirty="0" smtClean="0"/>
            <a:t>  </a:t>
          </a:r>
          <a:r>
            <a:rPr lang="en-US" sz="3000" kern="1200" dirty="0" smtClean="0">
              <a:latin typeface="Inconsolata"/>
              <a:cs typeface="Inconsolata"/>
            </a:rPr>
            <a:t>verify</a:t>
          </a:r>
          <a:endParaRPr lang="en-US" sz="3000" kern="1200" dirty="0">
            <a:latin typeface="Inconsolata"/>
            <a:cs typeface="Inconsolata"/>
          </a:endParaRPr>
        </a:p>
      </dsp:txBody>
      <dsp:txXfrm>
        <a:off x="6755431" y="848365"/>
        <a:ext cx="3008636" cy="9583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007" y="796521"/>
          <a:ext cx="1855423"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2900" kern="1200" dirty="0" smtClean="0">
              <a:latin typeface="Inconsolata"/>
              <a:cs typeface="Inconsolata"/>
            </a:rPr>
            <a:t>kitchen destroy</a:t>
          </a:r>
          <a:endParaRPr lang="en-US" sz="2900" kern="1200" dirty="0">
            <a:latin typeface="Inconsolata"/>
            <a:cs typeface="Inconsolata"/>
          </a:endParaRPr>
        </a:p>
      </dsp:txBody>
      <dsp:txXfrm>
        <a:off x="53851" y="848365"/>
        <a:ext cx="1751735" cy="958341"/>
      </dsp:txXfrm>
    </dsp:sp>
    <dsp:sp modelId="{C9EA1690-CD96-B84C-B458-F944C9D4D943}">
      <dsp:nvSpPr>
        <dsp:cNvPr id="0" name=""/>
        <dsp:cNvSpPr/>
      </dsp:nvSpPr>
      <dsp:spPr>
        <a:xfrm>
          <a:off x="1991155" y="796521"/>
          <a:ext cx="1855423"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2900" kern="1200" dirty="0" smtClean="0">
              <a:latin typeface="Inconsolata"/>
              <a:cs typeface="Inconsolata"/>
            </a:rPr>
            <a:t>kitchen create</a:t>
          </a:r>
          <a:endParaRPr lang="en-US" sz="2900" kern="1200" dirty="0">
            <a:latin typeface="Inconsolata"/>
            <a:cs typeface="Inconsolata"/>
          </a:endParaRPr>
        </a:p>
      </dsp:txBody>
      <dsp:txXfrm>
        <a:off x="2042999" y="848365"/>
        <a:ext cx="1751735" cy="958341"/>
      </dsp:txXfrm>
    </dsp:sp>
    <dsp:sp modelId="{DD25A9C6-73C5-034C-9141-067075B117D8}">
      <dsp:nvSpPr>
        <dsp:cNvPr id="0" name=""/>
        <dsp:cNvSpPr/>
      </dsp:nvSpPr>
      <dsp:spPr>
        <a:xfrm>
          <a:off x="3980303" y="796521"/>
          <a:ext cx="1855423"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2900" kern="1200" dirty="0" smtClean="0">
              <a:latin typeface="Inconsolata"/>
              <a:cs typeface="Inconsolata"/>
            </a:rPr>
            <a:t>kitchen converge</a:t>
          </a:r>
          <a:endParaRPr lang="en-US" sz="2900" kern="1200" dirty="0">
            <a:latin typeface="Inconsolata"/>
            <a:cs typeface="Inconsolata"/>
          </a:endParaRPr>
        </a:p>
      </dsp:txBody>
      <dsp:txXfrm>
        <a:off x="4032147" y="848365"/>
        <a:ext cx="1751735" cy="958341"/>
      </dsp:txXfrm>
    </dsp:sp>
    <dsp:sp modelId="{84E372B1-C2D4-044D-8D9B-03BAA0D0E7CB}">
      <dsp:nvSpPr>
        <dsp:cNvPr id="0" name=""/>
        <dsp:cNvSpPr/>
      </dsp:nvSpPr>
      <dsp:spPr>
        <a:xfrm>
          <a:off x="5969451" y="796521"/>
          <a:ext cx="1855423"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2900" kern="1200" dirty="0" smtClean="0">
              <a:latin typeface="Inconsolata"/>
              <a:cs typeface="Inconsolata"/>
            </a:rPr>
            <a:t>kitchen</a:t>
          </a:r>
          <a:r>
            <a:rPr lang="en-US" sz="2900" kern="1200" dirty="0" smtClean="0"/>
            <a:t>  </a:t>
          </a:r>
          <a:r>
            <a:rPr lang="en-US" sz="2900" kern="1200" dirty="0" smtClean="0">
              <a:latin typeface="Inconsolata"/>
              <a:cs typeface="Inconsolata"/>
            </a:rPr>
            <a:t>verify</a:t>
          </a:r>
          <a:endParaRPr lang="en-US" sz="2900" kern="1200" dirty="0">
            <a:latin typeface="Inconsolata"/>
            <a:cs typeface="Inconsolata"/>
          </a:endParaRPr>
        </a:p>
      </dsp:txBody>
      <dsp:txXfrm>
        <a:off x="6021295" y="848365"/>
        <a:ext cx="1751735" cy="958341"/>
      </dsp:txXfrm>
    </dsp:sp>
    <dsp:sp modelId="{A8E927B3-6773-FD4B-9A48-2F817CC9A0C3}">
      <dsp:nvSpPr>
        <dsp:cNvPr id="0" name=""/>
        <dsp:cNvSpPr/>
      </dsp:nvSpPr>
      <dsp:spPr>
        <a:xfrm>
          <a:off x="7958599" y="796521"/>
          <a:ext cx="1855423"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2900" kern="1200" dirty="0" smtClean="0">
              <a:latin typeface="Inconsolata"/>
              <a:cs typeface="Inconsolata"/>
            </a:rPr>
            <a:t>kitchen destroy</a:t>
          </a:r>
          <a:endParaRPr lang="en-US" sz="2900" kern="1200" dirty="0">
            <a:latin typeface="Inconsolata"/>
            <a:cs typeface="Inconsolata"/>
          </a:endParaRPr>
        </a:p>
      </dsp:txBody>
      <dsp:txXfrm>
        <a:off x="8010443" y="848365"/>
        <a:ext cx="1751735" cy="95834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2015-08-13</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2015-08-13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Does this go here?</a:t>
            </a:r>
          </a:p>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ChefDK comes with another tool named Test Kitchen. Test Kitchen is a test harness tool that allows us to execute the cookbook recipes against virtual or cloud instances.</a:t>
            </a:r>
          </a:p>
          <a:p>
            <a:endParaRPr lang="en-US" dirty="0" smtClean="0"/>
          </a:p>
          <a:p>
            <a:r>
              <a:rPr lang="en-US" dirty="0" smtClean="0"/>
              <a:t>More fully, it allows us to create a instance solely for testing,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522343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allows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 - two very popular ones are the </a:t>
            </a:r>
            <a:r>
              <a:rPr lang="en-US" dirty="0" err="1" smtClean="0"/>
              <a:t>docker</a:t>
            </a:r>
            <a:r>
              <a:rPr lang="en-US" dirty="0" smtClean="0"/>
              <a:t> and vagrant driver.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r>
              <a:rPr lang="en-US" dirty="0" smtClean="0"/>
              <a: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 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endParaRPr lang="en-US" dirty="0" smtClean="0"/>
          </a:p>
          <a:p>
            <a:endParaRPr lang="en-US" dirty="0" smtClean="0"/>
          </a:p>
          <a:p>
            <a:r>
              <a:rPr lang="en-US" dirty="0" smtClean="0"/>
              <a:t>In the output </a:t>
            </a:r>
            <a:r>
              <a:rPr lang="en-US" dirty="0" smtClean="0"/>
              <a:t>you can see </a:t>
            </a:r>
            <a:r>
              <a:rPr lang="en-US" dirty="0" smtClean="0"/>
              <a:t>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second centos 6.5 platform.    TBD: check. 6.5? Script said 6.4.</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24776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Ubuntu</a:t>
            </a:r>
            <a:r>
              <a:rPr lang="en-US" baseline="0" dirty="0" smtClean="0"/>
              <a:t> </a:t>
            </a:r>
            <a:r>
              <a:rPr lang="en-US" dirty="0" smtClean="0"/>
              <a:t>14.04. TBD: Centos?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Lets replace the existing vagrant driver, in our dot-kitchen-dot-YAML,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Ubuntu?</a:t>
            </a:r>
          </a:p>
          <a:p>
            <a:r>
              <a:rPr lang="en-US" dirty="0" smtClean="0"/>
              <a:t>We also want to update our platforms to list only Ubuntu</a:t>
            </a:r>
            <a:r>
              <a:rPr lang="en-US" baseline="0" dirty="0" smtClean="0"/>
              <a:t> 14.04</a:t>
            </a:r>
            <a:r>
              <a:rPr lang="en-US"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a:t>
            </a:r>
            <a:r>
              <a:rPr lang="en-US" dirty="0" smtClean="0"/>
              <a:t>the `kitchen list` command to display our test matrix. </a:t>
            </a:r>
            <a:r>
              <a:rPr lang="en-US" dirty="0" smtClean="0"/>
              <a:t>You should </a:t>
            </a:r>
            <a:r>
              <a:rPr lang="en-US" dirty="0" smtClean="0"/>
              <a:t>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Does this go here</a:t>
            </a:r>
            <a:r>
              <a:rPr lang="en-US" dirty="0" smtClean="0"/>
              <a:t>? Also reduce the </a:t>
            </a:r>
            <a:r>
              <a:rPr lang="en-US" smtClean="0"/>
              <a:t>slide text.</a:t>
            </a:r>
            <a:endParaRPr lang="en-US" dirty="0" smtClean="0"/>
          </a:p>
          <a:p>
            <a:r>
              <a:rPr lang="en-US" dirty="0" smtClean="0"/>
              <a:t>Automation is beautiful when it works. A work of art. When it doesn't work -- well it's a work of something.</a:t>
            </a:r>
          </a:p>
          <a:p>
            <a:endParaRPr lang="en-US" dirty="0" smtClean="0"/>
          </a:p>
          <a:p>
            <a:r>
              <a:rPr lang="en-US" dirty="0" smtClean="0"/>
              <a:t>As we start to define our infrastructure as code we also need to start thinking about testing it.</a:t>
            </a:r>
          </a:p>
          <a:p>
            <a:endParaRPr lang="en-US" dirty="0" smtClean="0"/>
          </a:p>
          <a:p>
            <a:r>
              <a:rPr lang="en-US" dirty="0" smtClean="0"/>
              <a:t>Because this is all too common a story that happens when delivering deployment scripts to production. Deployment scripts that, if tested, are tested on every platform except the ones running in production.</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a:t>
            </a:r>
            <a:r>
              <a:rPr lang="en-US" dirty="0" smtClean="0"/>
              <a:t>support,</a:t>
            </a:r>
            <a:r>
              <a:rPr lang="en-US" baseline="0" dirty="0" smtClean="0"/>
              <a:t> i</a:t>
            </a:r>
            <a:r>
              <a:rPr lang="en-US" dirty="0" smtClean="0"/>
              <a:t>t </a:t>
            </a:r>
            <a:r>
              <a:rPr lang="en-US" dirty="0" smtClean="0"/>
              <a:t>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In our case, this command would use the Docker driver to create a </a:t>
            </a:r>
            <a:r>
              <a:rPr lang="en-US" dirty="0" err="1" smtClean="0"/>
              <a:t>docker</a:t>
            </a:r>
            <a:r>
              <a:rPr lang="en-US" dirty="0" smtClean="0"/>
              <a:t> image based on </a:t>
            </a:r>
            <a:r>
              <a:rPr lang="en-US" dirty="0" smtClean="0"/>
              <a:t>ubuntu-14.04.</a:t>
            </a:r>
            <a:endParaRPr lang="en-US" dirty="0" smtClean="0"/>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smtClean="0"/>
              <a:t>.</a:t>
            </a:r>
            <a:r>
              <a:rPr lang="en-US" dirty="0" err="1" smtClean="0"/>
              <a:t>kitchen.yml</a:t>
            </a:r>
            <a:r>
              <a:rPr lang="en-US" dirty="0" smtClean="0"/>
              <a:t> run </a:t>
            </a:r>
            <a:r>
              <a:rPr lang="en-US" dirty="0" smtClean="0"/>
              <a:t>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use `kitchen converge` to verify that the workstation cookbook is able to converge the default recipe against the platform </a:t>
            </a:r>
            <a:r>
              <a:rPr lang="en-US" dirty="0" smtClean="0"/>
              <a:t>ubuntu-14.04.</a:t>
            </a:r>
            <a:endParaRPr lang="en-US" dirty="0" smtClean="0"/>
          </a:p>
          <a:p>
            <a:endParaRPr lang="en-US" dirty="0" smtClean="0"/>
          </a:p>
          <a:p>
            <a:r>
              <a:rPr lang="en-US" dirty="0" smtClean="0"/>
              <a:t>The workstation cookbook should successfully apply the default recipe. If an error has </a:t>
            </a:r>
            <a:r>
              <a:rPr lang="en-US" dirty="0" err="1" smtClean="0"/>
              <a:t>occured</a:t>
            </a:r>
            <a:r>
              <a:rPr lang="en-US" dirty="0" smtClean="0"/>
              <a:t> lets stop and troubleshoot the issues.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o </a:t>
            </a:r>
            <a:r>
              <a:rPr lang="en-US" dirty="0" smtClean="0"/>
              <a:t>the same thing again for the apache cookbook. Update the dot-kitchen-dot-</a:t>
            </a:r>
            <a:r>
              <a:rPr lang="en-US" dirty="0" err="1" smtClean="0"/>
              <a:t>yaml</a:t>
            </a:r>
            <a:r>
              <a:rPr lang="en-US" dirty="0" smtClean="0"/>
              <a:t> file so that it converges the apache cookbook's default recipe on the </a:t>
            </a:r>
            <a:r>
              <a:rPr lang="en-US" dirty="0" err="1" smtClean="0"/>
              <a:t>ubuntu</a:t>
            </a:r>
            <a:r>
              <a:rPr lang="en-US" dirty="0" smtClean="0"/>
              <a:t>-fourteen-dot-zero-four platform with the </a:t>
            </a:r>
            <a:r>
              <a:rPr lang="en-US" dirty="0" err="1" smtClean="0"/>
              <a:t>docker</a:t>
            </a:r>
            <a:r>
              <a:rPr lang="en-US" dirty="0" smtClean="0"/>
              <a:t> driver. TBD: </a:t>
            </a:r>
            <a:r>
              <a:rPr lang="en-US" dirty="0" smtClean="0"/>
              <a:t>Centos?</a:t>
            </a:r>
            <a:endParaRPr lang="en-US" dirty="0" smtClean="0"/>
          </a:p>
          <a:p>
            <a:endParaRPr lang="en-US" dirty="0" smtClean="0"/>
          </a:p>
          <a:p>
            <a:r>
              <a:rPr lang="en-US" dirty="0" smtClean="0"/>
              <a:t>Instructor Note: Allow time for the attendees to complete the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Same as before we update </a:t>
            </a:r>
            <a:r>
              <a:rPr lang="en-US" dirty="0" smtClean="0"/>
              <a:t>the dot-kitchen-dot-YAML file to use the </a:t>
            </a:r>
            <a:r>
              <a:rPr lang="en-US" dirty="0" err="1" smtClean="0"/>
              <a:t>docker</a:t>
            </a:r>
            <a:r>
              <a:rPr lang="en-US" dirty="0" smtClean="0"/>
              <a:t> driver and the </a:t>
            </a:r>
            <a:r>
              <a:rPr lang="en-US" dirty="0" err="1" smtClean="0"/>
              <a:t>ubuntu</a:t>
            </a:r>
            <a:r>
              <a:rPr lang="en-US" dirty="0" smtClean="0"/>
              <a:t>-fourteen-dot-zero-four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home directory</a:t>
            </a:r>
            <a:r>
              <a:rPr lang="en-US" baseline="0" dirty="0" smtClean="0"/>
              <a:t> and then CD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Merge with previous</a:t>
            </a:r>
            <a:r>
              <a:rPr lang="en-US" baseline="0" dirty="0" smtClean="0"/>
              <a:t>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9058776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Execute `kitchen converge` to validate that our apache cookbook's default recipe is able to converge on the </a:t>
            </a:r>
            <a:r>
              <a:rPr lang="en-US" dirty="0" err="1" smtClean="0"/>
              <a:t>ubuntu</a:t>
            </a:r>
            <a:r>
              <a:rPr lang="en-US" dirty="0" smtClean="0"/>
              <a:t>-fourteen-dot-zero-four instance</a:t>
            </a:r>
            <a:r>
              <a:rPr lang="en-US" dirty="0" smtClean="0"/>
              <a:t>. TBD- Centos.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does this test when kitchen converges a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start by first mandating that all cookbooks are tested before they are deployed to production. What steps would it take to test one of the cookbooks you created in the last section?</a:t>
            </a:r>
          </a:p>
          <a:p>
            <a:endParaRPr lang="en-US" dirty="0" smtClean="0"/>
          </a:p>
          <a:p>
            <a:r>
              <a:rPr lang="en-US" dirty="0" smtClean="0"/>
              <a:t>Write down or type out as many of the steps you can think of required to test one of the cookbooks.</a:t>
            </a:r>
          </a:p>
          <a:p>
            <a:endParaRPr lang="en-US" dirty="0" smtClean="0"/>
          </a:p>
          <a:p>
            <a:r>
              <a:rPr lang="en-US" dirty="0" smtClean="0"/>
              <a:t>When you are ready turn to another person in the class and compare your lists. Create a complete list with all the steps that you have identified.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21570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Merge with previous slide.</a:t>
            </a:r>
          </a:p>
          <a:p>
            <a:endParaRPr lang="en-US" dirty="0" smtClean="0"/>
          </a:p>
          <a:p>
            <a:r>
              <a:rPr lang="en-US" dirty="0" smtClean="0"/>
              <a:t>What does it NOT test when kitchen converges a recipe?</a:t>
            </a:r>
          </a:p>
          <a:p>
            <a:endParaRPr lang="en-US" dirty="0" smtClean="0"/>
          </a:p>
          <a:p>
            <a:r>
              <a:rPr lang="en-US" dirty="0" smtClean="0"/>
              <a:t>Converging the recipe is able to validate that our recipe is defined without error. However, converging a particular recipe does not validate that the intended goal of the recipe has been successfully executed.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3935971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r>
              <a:rPr lang="en-US" dirty="0" smtClean="0"/>
              <a:t>* create a virtual or cloud instances, if needed</a:t>
            </a:r>
          </a:p>
          <a:p>
            <a:r>
              <a:rPr lang="en-US" dirty="0" smtClean="0"/>
              <a:t>* converge the instance, if needed</a:t>
            </a:r>
          </a:p>
          <a:p>
            <a:r>
              <a:rPr lang="en-US" dirty="0" smtClean="0"/>
              <a:t>* 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Notes: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example that states: I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a:t>
            </a:r>
          </a:p>
          <a:p>
            <a:endParaRPr lang="en-US" dirty="0" smtClean="0"/>
          </a:p>
          <a:p>
            <a:r>
              <a:rPr lang="en-US" dirty="0" smtClean="0"/>
              <a:t>Within the spec we need to first require a helper file. The helper is were we keep common helper methods and library requires in one location. This allows us to require a single file within each of our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Describe is a method that takes two parameters - the first is the name of fully-</a:t>
            </a:r>
            <a:r>
              <a:rPr lang="en-US" dirty="0" err="1" smtClean="0"/>
              <a:t>qualifed</a:t>
            </a:r>
            <a:r>
              <a:rPr lang="en-US" dirty="0" smtClean="0"/>
              <a:t> recipe to execute (cookbook name colon-colon recipe name).</a:t>
            </a:r>
          </a:p>
          <a:p>
            <a:endParaRPr lang="en-US" dirty="0" smtClean="0"/>
          </a:p>
          <a:p>
            <a:r>
              <a:rPr lang="en-US" dirty="0" smtClean="0"/>
              <a:t>The second parameter is the block between the </a:t>
            </a:r>
            <a:r>
              <a:rPr lang="en-US" dirty="0" err="1" smtClean="0"/>
              <a:t>the</a:t>
            </a:r>
            <a:r>
              <a:rPr lang="en-US" dirty="0" smtClean="0"/>
              <a:t> do and end. Within that block we can define more describe blocks that allow us to further refine the scenario we are testing.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with a more complete list, we want you to roughly estimate how long it would take to test the cookbook.</a:t>
            </a:r>
          </a:p>
          <a:p>
            <a:endParaRPr lang="en-US" dirty="0" smtClean="0"/>
          </a:p>
          <a:p>
            <a:r>
              <a:rPr lang="en-US" dirty="0" smtClean="0"/>
              <a:t>Instructor Note: Allow a short amount of time for estimation. Reminding them again that this is only an estimate and is not something that has to be absolute known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4601640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I showed you earlier except now it is displayed here within this context. This states that when we converge the workstation cookbook's default recipe we want to assert that the tree package has been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dot-kitchen-dot-YAML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underscore-spec-dot-R-B. All specification files must end with underscore-spec-dot-R-B.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3169824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move into the workstation's cookbook directory.</a:t>
            </a:r>
          </a:p>
          <a:p>
            <a:endParaRPr lang="en-US" dirty="0" smtClean="0"/>
          </a:p>
          <a:p>
            <a:r>
              <a:rPr lang="en-US" dirty="0" smtClean="0"/>
              <a:t>TBD: Merge with previous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35465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a:t>
            </a:r>
            <a:r>
              <a:rPr lang="en-US" dirty="0" err="1" smtClean="0"/>
              <a:t>createdm</a:t>
            </a:r>
            <a:r>
              <a:rPr lang="en-US" dirty="0" smtClean="0"/>
              <a:t> lets verify that the package named 'tree' is installed when we apply the workstation cookbooks default recipe using the `kitchen verify` command to execute our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Based on your length of time for testing your cookbook lets discuss: How often you would test your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0467452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ServerSpec</a:t>
            </a:r>
            <a:r>
              <a:rPr lang="en-US" dirty="0" smtClean="0"/>
              <a:t> provides a large number of helpers to assist us with many different resources on our system. Important to us in testing more of our workstation cookbook's default recipe is the ability to verify if a file was written, what are the permissions of that file, and what are the contents.</a:t>
            </a:r>
          </a:p>
          <a:p>
            <a:endParaRPr lang="en-US" dirty="0" smtClean="0"/>
          </a:p>
          <a:p>
            <a:r>
              <a:rPr lang="en-US" dirty="0" smtClean="0"/>
              <a:t>Lets look at a few examples: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281091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slash-E-T-C-slash-Pass-W-D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en-US" dirty="0" smtClean="0"/>
              <a:t>/etc/httpd/</a:t>
            </a:r>
            <a:r>
              <a:rPr lang="en-US" dirty="0" err="1" smtClean="0"/>
              <a:t>conf</a:t>
            </a:r>
            <a:r>
              <a:rPr lang="en-US" dirty="0" smtClean="0"/>
              <a:t>/</a:t>
            </a:r>
            <a:r>
              <a:rPr lang="en-US" dirty="0" err="1" smtClean="0"/>
              <a:t>httpd.conf</a:t>
            </a:r>
            <a:r>
              <a:rPr lang="en-US" dirty="0" smtClean="0"/>
              <a:t> has </a:t>
            </a:r>
            <a:r>
              <a:rPr lang="en-US" dirty="0" smtClean="0"/>
              <a:t>contents that match the following regular expression. Asserting that somewhere in the file we will find the following bit of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slash-E-T-C-slash-</a:t>
            </a:r>
            <a:r>
              <a:rPr lang="en-US" dirty="0" err="1" smtClean="0"/>
              <a:t>sudoers</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an 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Instructor Note: This is particularly vague as there are no requirements that they "have" to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a:t>
            </a:r>
            <a:r>
              <a:rPr lang="en-US" dirty="0" smtClean="0"/>
              <a:t>review.</a:t>
            </a:r>
          </a:p>
          <a:p>
            <a:endParaRPr lang="en-US" dirty="0" smtClean="0"/>
          </a:p>
          <a:p>
            <a:r>
              <a:rPr lang="en-US" dirty="0" smtClean="0"/>
              <a:t>Here we are verifying the package </a:t>
            </a:r>
            <a:r>
              <a:rPr lang="en-US" dirty="0" err="1" smtClean="0"/>
              <a:t>git</a:t>
            </a:r>
            <a:r>
              <a:rPr lang="en-US" dirty="0" smtClean="0"/>
              <a:t> is installed. The structure of the test is very similar to the one we demonstrated earlier. You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a:t>
            </a:r>
            <a:r>
              <a:rPr lang="en-US" dirty="0" smtClean="0"/>
              <a:t>we </a:t>
            </a:r>
            <a:r>
              <a:rPr lang="en-US" dirty="0" smtClean="0"/>
              <a:t>chose only to verify that the file named slash-E-T-C-slash-M-O-T-D is owned by the root user. You may have verified that it was a file, that it belonged to a group, and that it contained content you felt important to </a:t>
            </a:r>
            <a:r>
              <a:rPr lang="en-US" dirty="0" smtClean="0"/>
              <a:t>verify</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often do you think changes to the cookbook will occur?</a:t>
            </a:r>
          </a:p>
          <a:p>
            <a:endParaRPr lang="en-US" dirty="0" smtClean="0"/>
          </a:p>
          <a:p>
            <a:r>
              <a:rPr lang="en-US" dirty="0" smtClean="0"/>
              <a:t>TBD: Merge with previous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0838078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endParaRPr lang="en-US" dirty="0" smtClean="0"/>
          </a:p>
          <a:p>
            <a:r>
              <a:rPr lang="en-US" dirty="0" smtClean="0"/>
              <a:t>Is that something that we could test as well? Does </a:t>
            </a:r>
            <a:r>
              <a:rPr lang="en-US" dirty="0" err="1" smtClean="0"/>
              <a:t>ServerSpec</a:t>
            </a:r>
            <a:r>
              <a:rPr lang="en-US" dirty="0" smtClean="0"/>
              <a:t> provide the way for us to execute a command and verify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323703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that the system is installed and working correctly.</a:t>
            </a:r>
          </a:p>
          <a:p>
            <a:endParaRPr lang="en-US" dirty="0" smtClean="0"/>
          </a:p>
          <a:p>
            <a:r>
              <a:rPr lang="en-US" dirty="0" smtClean="0"/>
              <a:t>When you are done execute your tests with `kitchen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Merge with previous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8068145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the port 80 should be listening for incoming connections.</a:t>
            </a:r>
          </a:p>
          <a:p>
            <a:endParaRPr lang="en-US" dirty="0" smtClean="0"/>
          </a:p>
          <a:p>
            <a:r>
              <a:rPr lang="en-US" dirty="0" smtClean="0"/>
              <a:t>And </a:t>
            </a:r>
            <a:r>
              <a:rPr lang="en-US" dirty="0" smtClean="0"/>
              <a:t>we </a:t>
            </a:r>
            <a:r>
              <a:rPr lang="en-US" dirty="0" smtClean="0"/>
              <a:t>also validated that the standard out from the command "curl http://localhost" should match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Test Kitchen, </a:t>
            </a:r>
            <a:r>
              <a:rPr lang="en-US" dirty="0" err="1" smtClean="0"/>
              <a:t>ServerSpec</a:t>
            </a:r>
            <a:r>
              <a:rPr lang="en-US" dirty="0" smtClean="0"/>
              <a:t> and testing.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0364176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leading question: What happens when the rate of cookbook changes exceed the time interval it takes to verify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09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 - or anyone else on the team - 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588001" y="1807222"/>
            <a:ext cx="5079999" cy="5529556"/>
          </a:xfrm>
          <a:prstGeom prst="rect">
            <a:avLst/>
          </a:prstGeom>
        </p:spPr>
      </p:pic>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31834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399155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65036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9079697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32523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2429190" y="482873"/>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EXERCISE</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1.xml"/><Relationship Id="rId1" Type="http://schemas.openxmlformats.org/officeDocument/2006/relationships/slideLayout" Target="../slideLayouts/slideLayout1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2.xml"/><Relationship Id="rId1" Type="http://schemas.openxmlformats.org/officeDocument/2006/relationships/slideLayout" Target="../slideLayouts/slideLayout1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3.xml"/><Relationship Id="rId1" Type="http://schemas.openxmlformats.org/officeDocument/2006/relationships/slideLayout" Target="../slideLayouts/slideLayout19.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44.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44.xml"/><Relationship Id="rId1" Type="http://schemas.openxmlformats.org/officeDocument/2006/relationships/slideLayout" Target="../slideLayouts/slideLayout19.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45.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45.xml"/><Relationship Id="rId1" Type="http://schemas.openxmlformats.org/officeDocument/2006/relationships/slideLayout" Target="../slideLayouts/slideLayout19.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9.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9.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9.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5.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9.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6" name="Footer Placeholder 2"/>
          <p:cNvSpPr>
            <a:spLocks noGrp="1"/>
          </p:cNvSpPr>
          <p:nvPr>
            <p:ph type="ftr" sz="quarter" idx="10"/>
          </p:nvPr>
        </p:nvSpPr>
        <p:spPr>
          <a:xfrm>
            <a:off x="6281086" y="8573333"/>
            <a:ext cx="3693831" cy="430887"/>
          </a:xfrm>
        </p:spPr>
        <p:txBody>
          <a:bodyPr/>
          <a:lstStyle/>
          <a:p>
            <a:pPr algn="ctr"/>
            <a:r>
              <a:rPr lang="en-US" sz="1600" dirty="0">
                <a:solidFill>
                  <a:srgbClr val="7D868C"/>
                </a:solidFill>
              </a:rPr>
              <a:t>Course v4.0</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a:t>
            </a:r>
            <a:r>
              <a:rPr lang="en-US" dirty="0" err="1" smtClean="0"/>
              <a:t>Docker</a:t>
            </a:r>
            <a:r>
              <a:rPr lang="en-US" dirty="0" smtClean="0"/>
              <a:t> driver and Ubuntu 14.04 platform</a:t>
            </a:r>
          </a:p>
          <a:p>
            <a:pPr marL="380990" indent="-38099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176238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normAutofit/>
          </a:bodyPr>
          <a:lstStyle/>
          <a:p>
            <a:r>
              <a:rPr lang="en-US" dirty="0"/>
              <a:t>Test Kitchen is a test harness tool to execute your configured code on one or more platforms in isolation. A driver plugin architecture is used which lets you run your code on various cloud providers and virtualization technologies such </a:t>
            </a:r>
            <a:r>
              <a:rPr lang="en-US" dirty="0" smtClean="0"/>
              <a:t>as . . .</a:t>
            </a:r>
            <a:endParaRPr lang="en-US" dirty="0"/>
          </a:p>
        </p:txBody>
      </p:sp>
      <p:sp>
        <p:nvSpPr>
          <p:cNvPr id="4" name="TextBox 3"/>
          <p:cNvSpPr txBox="1"/>
          <p:nvPr/>
        </p:nvSpPr>
        <p:spPr bwMode="white">
          <a:xfrm>
            <a:off x="6399731" y="7143470"/>
            <a:ext cx="2739163" cy="600800"/>
          </a:xfrm>
          <a:prstGeom prst="rect">
            <a:avLst/>
          </a:prstGeom>
        </p:spPr>
        <p:txBody>
          <a:bodyPr vert="horz" wrap="none" lIns="121920" tIns="121920" rIns="121920" bIns="121920" rtlCol="0">
            <a:normAutofit fontScale="85000" lnSpcReduction="20000"/>
          </a:bodyPr>
          <a:lstStyle/>
          <a:p>
            <a:pPr algn="ctr">
              <a:defRPr/>
            </a:pPr>
            <a:r>
              <a:rPr lang="en-US" sz="3200" dirty="0">
                <a:solidFill>
                  <a:srgbClr val="3E4346"/>
                </a:solidFill>
                <a:cs typeface="Inconsolata"/>
              </a:rPr>
              <a:t>http://</a:t>
            </a:r>
            <a:r>
              <a:rPr lang="en-US" sz="3200" dirty="0" err="1">
                <a:solidFill>
                  <a:srgbClr val="3E4346"/>
                </a:solidFill>
                <a:cs typeface="Inconsolata"/>
              </a:rPr>
              <a:t>kitchen.ci</a:t>
            </a:r>
            <a:endParaRPr lang="en-US" sz="3200" dirty="0">
              <a:solidFill>
                <a:srgbClr val="3E4346"/>
              </a:solidFill>
              <a:cs typeface="Inconsolata"/>
            </a:endParaRPr>
          </a:p>
          <a:p>
            <a:pPr algn="ctr">
              <a:lnSpc>
                <a:spcPct val="100000"/>
              </a:lnSpc>
            </a:pPr>
            <a:endParaRPr lang="en-US" sz="3200" dirty="0">
              <a:solidFill>
                <a:srgbClr val="3E4346"/>
              </a:solidFill>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883624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dirty="0"/>
              <a:t>Commands:</a:t>
            </a:r>
          </a:p>
          <a:p>
            <a:r>
              <a:rPr lang="en-US" dirty="0"/>
              <a:t>  kitchen console                         # Kitchen Console!</a:t>
            </a:r>
          </a:p>
          <a:p>
            <a:r>
              <a:rPr lang="en-US" dirty="0"/>
              <a:t>  kitchen converge [</a:t>
            </a:r>
            <a:r>
              <a:rPr lang="en-US" dirty="0" err="1"/>
              <a:t>INSTANCE|REGEXP|all</a:t>
            </a:r>
            <a:r>
              <a:rPr lang="en-US" dirty="0"/>
              <a:t>]  # Converge one or more instances</a:t>
            </a:r>
          </a:p>
          <a:p>
            <a:r>
              <a:rPr lang="en-US" dirty="0"/>
              <a:t>  kitchen create [</a:t>
            </a:r>
            <a:r>
              <a:rPr lang="en-US" dirty="0" err="1"/>
              <a:t>INSTANCE|REGEXP|all</a:t>
            </a:r>
            <a:r>
              <a:rPr lang="en-US" dirty="0"/>
              <a:t>]    # Create one or more instances</a:t>
            </a:r>
          </a:p>
          <a:p>
            <a:r>
              <a:rPr lang="en-US" dirty="0"/>
              <a:t>  kitchen destroy [</a:t>
            </a:r>
            <a:r>
              <a:rPr lang="en-US" dirty="0" err="1"/>
              <a:t>INSTANCE|REGEXP|all</a:t>
            </a:r>
            <a:r>
              <a:rPr lang="en-US" dirty="0"/>
              <a:t>]   # Destroy one or more </a:t>
            </a:r>
            <a:r>
              <a:rPr lang="en-US" dirty="0" smtClean="0"/>
              <a:t>instances</a:t>
            </a:r>
          </a:p>
          <a:p>
            <a:r>
              <a:rPr lang="en-US" dirty="0"/>
              <a:t> </a:t>
            </a:r>
            <a:r>
              <a:rPr lang="en-US" dirty="0" smtClean="0"/>
              <a:t> ...</a:t>
            </a:r>
            <a:endParaRPr lang="en-US" dirty="0"/>
          </a:p>
          <a:p>
            <a:r>
              <a:rPr lang="en-US" dirty="0" smtClean="0"/>
              <a:t>  kitchen </a:t>
            </a:r>
            <a:r>
              <a:rPr lang="en-US" dirty="0"/>
              <a:t>help [COMMAND]                  # Describe available commands or one </a:t>
            </a:r>
            <a:r>
              <a:rPr lang="en-US" dirty="0" smtClean="0"/>
              <a:t>specif...</a:t>
            </a:r>
          </a:p>
          <a:p>
            <a:r>
              <a:rPr lang="en-US" dirty="0" smtClean="0"/>
              <a:t>  kitchen </a:t>
            </a:r>
            <a:r>
              <a:rPr lang="en-US" dirty="0" err="1"/>
              <a:t>init</a:t>
            </a:r>
            <a:r>
              <a:rPr lang="en-US" dirty="0"/>
              <a:t>                            # Adds some configuration to your </a:t>
            </a:r>
            <a:r>
              <a:rPr lang="en-US" dirty="0" smtClean="0"/>
              <a:t>cookbook...</a:t>
            </a:r>
            <a:endParaRPr lang="en-US" dirty="0"/>
          </a:p>
          <a:p>
            <a:r>
              <a:rPr lang="en-US" dirty="0"/>
              <a:t>  kitchen list [</a:t>
            </a:r>
            <a:r>
              <a:rPr lang="en-US" dirty="0" err="1"/>
              <a:t>INSTANCE|REGEXP|all</a:t>
            </a:r>
            <a:r>
              <a:rPr lang="en-US" dirty="0"/>
              <a:t>]      # Lists one or more instances</a:t>
            </a:r>
          </a:p>
          <a:p>
            <a:r>
              <a:rPr lang="en-US" dirty="0" smtClean="0"/>
              <a:t>  kitchen </a:t>
            </a:r>
            <a:r>
              <a:rPr lang="en-US" dirty="0"/>
              <a:t>setup [</a:t>
            </a:r>
            <a:r>
              <a:rPr lang="en-US" dirty="0" err="1"/>
              <a:t>INSTANCE|REGEXP|all</a:t>
            </a:r>
            <a:r>
              <a:rPr lang="en-US" dirty="0"/>
              <a:t>]     # Setup one or more instances</a:t>
            </a:r>
          </a:p>
          <a:p>
            <a:r>
              <a:rPr lang="en-US" dirty="0"/>
              <a:t>  kitchen test [</a:t>
            </a:r>
            <a:r>
              <a:rPr lang="en-US" dirty="0" err="1"/>
              <a:t>INSTANCE|REGEXP|all</a:t>
            </a:r>
            <a:r>
              <a:rPr lang="en-US" dirty="0"/>
              <a:t>]      # Test one or more instances</a:t>
            </a:r>
          </a:p>
          <a:p>
            <a:r>
              <a:rPr lang="en-US" dirty="0"/>
              <a:t>  kitchen verify [</a:t>
            </a:r>
            <a:r>
              <a:rPr lang="en-US" dirty="0" err="1"/>
              <a:t>INSTANCE|REGEXP|all</a:t>
            </a:r>
            <a:r>
              <a:rPr lang="en-US" dirty="0"/>
              <a:t>]    # Verify one or more instances</a:t>
            </a:r>
          </a:p>
          <a:p>
            <a:r>
              <a:rPr lang="en-US" dirty="0" smtClean="0"/>
              <a:t>  kitchen version                         # Print Kitchen's version information</a:t>
            </a:r>
          </a:p>
          <a:p>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537965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91648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kitchen </a:t>
            </a:r>
            <a:r>
              <a:rPr lang="en-US" dirty="0" err="1" smtClean="0">
                <a:latin typeface="Inconsolata"/>
                <a:cs typeface="Inconsolata"/>
              </a:rPr>
              <a:t>init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dirty="0"/>
              <a:t>Usage:</a:t>
            </a:r>
          </a:p>
          <a:p>
            <a:r>
              <a:rPr lang="en-US" dirty="0"/>
              <a:t>  kitchen </a:t>
            </a:r>
            <a:r>
              <a:rPr lang="en-US" dirty="0" err="1"/>
              <a:t>init</a:t>
            </a:r>
            <a:endParaRPr lang="en-US" dirty="0"/>
          </a:p>
          <a:p>
            <a:r>
              <a:rPr lang="en-US" dirty="0"/>
              <a:t> </a:t>
            </a:r>
            <a:r>
              <a:rPr lang="en-US" dirty="0" smtClean="0"/>
              <a:t> -</a:t>
            </a:r>
            <a:r>
              <a:rPr lang="en-US" dirty="0"/>
              <a:t>D, [--driver=one two three]                   # One or more Kitchen Driver </a:t>
            </a:r>
            <a:r>
              <a:rPr lang="en-US" dirty="0" smtClean="0"/>
              <a:t>gems ...</a:t>
            </a:r>
            <a:endParaRPr lang="en-US" dirty="0"/>
          </a:p>
          <a:p>
            <a:r>
              <a:rPr lang="en-US" dirty="0"/>
              <a:t>                                                 # Default: kitchen-vagrant</a:t>
            </a:r>
          </a:p>
          <a:p>
            <a:r>
              <a:rPr lang="en-US" dirty="0"/>
              <a:t>  -P, [--</a:t>
            </a:r>
            <a:r>
              <a:rPr lang="en-US" dirty="0" err="1"/>
              <a:t>provisioner</a:t>
            </a:r>
            <a:r>
              <a:rPr lang="en-US" dirty="0"/>
              <a:t>=PROVISIONER]                # The default Kitchen </a:t>
            </a:r>
            <a:r>
              <a:rPr lang="en-US" dirty="0" err="1"/>
              <a:t>Provisioner</a:t>
            </a:r>
            <a:r>
              <a:rPr lang="en-US" dirty="0"/>
              <a:t> to use</a:t>
            </a:r>
          </a:p>
          <a:p>
            <a:r>
              <a:rPr lang="en-US" dirty="0"/>
              <a:t>                                                 # Default: </a:t>
            </a:r>
            <a:r>
              <a:rPr lang="en-US" dirty="0" err="1"/>
              <a:t>chef_solo</a:t>
            </a:r>
            <a:endParaRPr lang="en-US" dirty="0"/>
          </a:p>
          <a:p>
            <a:r>
              <a:rPr lang="en-US" dirty="0"/>
              <a:t>      [--create-</a:t>
            </a:r>
            <a:r>
              <a:rPr lang="en-US" dirty="0" err="1"/>
              <a:t>gemfile</a:t>
            </a:r>
            <a:r>
              <a:rPr lang="en-US" dirty="0"/>
              <a:t>], [--no-create-</a:t>
            </a:r>
            <a:r>
              <a:rPr lang="en-US" dirty="0" err="1"/>
              <a:t>gemfile</a:t>
            </a:r>
            <a:r>
              <a:rPr lang="en-US" dirty="0"/>
              <a:t>]  # Whether or not to create a </a:t>
            </a:r>
            <a:r>
              <a:rPr lang="en-US" dirty="0" err="1" smtClean="0"/>
              <a:t>Gemfi</a:t>
            </a:r>
            <a:r>
              <a:rPr lang="en-US" dirty="0" smtClean="0"/>
              <a:t> ...</a:t>
            </a:r>
          </a:p>
          <a:p>
            <a:endParaRPr lang="en-US" dirty="0"/>
          </a:p>
          <a:p>
            <a:r>
              <a:rPr lang="en-US" dirty="0" smtClean="0"/>
              <a:t>Description</a:t>
            </a:r>
            <a:r>
              <a:rPr lang="en-US" dirty="0"/>
              <a:t>:</a:t>
            </a:r>
          </a:p>
          <a:p>
            <a:r>
              <a:rPr lang="en-US" dirty="0"/>
              <a:t>  </a:t>
            </a:r>
            <a:r>
              <a:rPr lang="en-US" dirty="0" err="1"/>
              <a:t>Init</a:t>
            </a:r>
            <a:r>
              <a:rPr lang="en-US" dirty="0"/>
              <a:t> will add Test Kitchen support to an existing project for convergence</a:t>
            </a:r>
          </a:p>
          <a:p>
            <a:r>
              <a:rPr lang="en-US" dirty="0"/>
              <a:t>  integration testing. A default .</a:t>
            </a:r>
            <a:r>
              <a:rPr lang="en-US" dirty="0" err="1"/>
              <a:t>kitchen.yml</a:t>
            </a:r>
            <a:r>
              <a:rPr lang="en-US" dirty="0"/>
              <a:t> file (which is intended to be</a:t>
            </a:r>
          </a:p>
          <a:p>
            <a:r>
              <a:rPr lang="en-US" dirty="0"/>
              <a:t>  customized) is created in the project's root directory and one or more gems will be</a:t>
            </a:r>
          </a:p>
          <a:p>
            <a:r>
              <a:rPr lang="en-US" dirty="0"/>
              <a:t>  added to the project's </a:t>
            </a:r>
            <a:r>
              <a:rPr lang="en-US" dirty="0" err="1"/>
              <a:t>Gemfile</a:t>
            </a:r>
            <a:r>
              <a:rPr lang="en-US"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695011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latin typeface="Inconsolata"/>
                <a:cs typeface="Inconsolata"/>
              </a:rPr>
              <a:t>.</a:t>
            </a:r>
            <a:r>
              <a:rPr lang="en-US" dirty="0" err="1" smtClean="0">
                <a:latin typeface="Inconsolata"/>
                <a:cs typeface="Inconsolata"/>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dirty="0"/>
              <a:t>workstation</a:t>
            </a:r>
            <a:endParaRPr lang="de-DE" dirty="0"/>
          </a:p>
          <a:p>
            <a:r>
              <a:rPr lang="de-DE" dirty="0"/>
              <a:t>├── </a:t>
            </a:r>
            <a:r>
              <a:rPr lang="de-DE" dirty="0" err="1"/>
              <a:t>Berksfile</a:t>
            </a:r>
            <a:endParaRPr lang="de-DE" dirty="0"/>
          </a:p>
          <a:p>
            <a:r>
              <a:rPr lang="de-DE" dirty="0"/>
              <a:t>├── </a:t>
            </a:r>
            <a:r>
              <a:rPr lang="de-DE" dirty="0" err="1"/>
              <a:t>chefignore</a:t>
            </a:r>
            <a:endParaRPr lang="de-DE" dirty="0"/>
          </a:p>
          <a:p>
            <a:r>
              <a:rPr lang="de-DE" dirty="0"/>
              <a:t>├── .</a:t>
            </a:r>
            <a:r>
              <a:rPr lang="de-DE" dirty="0" err="1"/>
              <a:t>gitignore</a:t>
            </a:r>
            <a:endParaRPr lang="de-DE" dirty="0"/>
          </a:p>
          <a:p>
            <a:r>
              <a:rPr lang="de-DE" dirty="0"/>
              <a:t>├── .</a:t>
            </a:r>
            <a:r>
              <a:rPr lang="de-DE" dirty="0" err="1"/>
              <a:t>kitchen.yml</a:t>
            </a:r>
            <a:endParaRPr lang="de-DE" dirty="0"/>
          </a:p>
          <a:p>
            <a:r>
              <a:rPr lang="de-DE" dirty="0"/>
              <a:t>├── </a:t>
            </a:r>
            <a:r>
              <a:rPr lang="de-DE" dirty="0" err="1"/>
              <a:t>metadata.rb</a:t>
            </a:r>
            <a:endParaRPr lang="de-DE" dirty="0"/>
          </a:p>
          <a:p>
            <a:r>
              <a:rPr lang="de-DE" dirty="0"/>
              <a:t>├── </a:t>
            </a:r>
            <a:r>
              <a:rPr lang="de-DE" dirty="0" err="1"/>
              <a:t>README.md</a:t>
            </a:r>
            <a:endParaRPr lang="de-DE" dirty="0"/>
          </a:p>
          <a:p>
            <a:r>
              <a:rPr lang="de-DE" dirty="0"/>
              <a:t>├── </a:t>
            </a:r>
            <a:r>
              <a:rPr lang="de-DE" dirty="0" err="1"/>
              <a:t>recipes</a:t>
            </a:r>
            <a:endParaRPr lang="de-DE" dirty="0"/>
          </a:p>
          <a:p>
            <a:r>
              <a:rPr lang="de-DE" dirty="0"/>
              <a:t>│   ├── </a:t>
            </a:r>
            <a:r>
              <a:rPr lang="de-DE" dirty="0" err="1"/>
              <a:t>default.rb</a:t>
            </a:r>
            <a:endParaRPr lang="de-DE" dirty="0"/>
          </a:p>
          <a:p>
            <a:r>
              <a:rPr lang="de-DE" dirty="0"/>
              <a:t>│   └── </a:t>
            </a:r>
            <a:r>
              <a:rPr lang="de-DE" dirty="0" err="1"/>
              <a:t>setup.rb</a:t>
            </a:r>
            <a:endParaRPr lang="de-DE" dirty="0"/>
          </a:p>
          <a:p>
            <a:r>
              <a:rPr lang="de-DE" dirty="0"/>
              <a:t>├── </a:t>
            </a:r>
            <a:r>
              <a:rPr lang="de-DE" dirty="0" err="1"/>
              <a:t>spec</a:t>
            </a:r>
            <a:endParaRPr lang="de-DE" dirty="0"/>
          </a:p>
          <a:p>
            <a:r>
              <a:rPr lang="de-DE" dirty="0"/>
              <a:t>│   ├── </a:t>
            </a:r>
            <a:r>
              <a:rPr lang="de-DE" dirty="0" err="1"/>
              <a:t>spec_helper.rb</a:t>
            </a:r>
            <a:endParaRPr lang="de-DE" dirty="0"/>
          </a:p>
          <a:p>
            <a:r>
              <a:rPr lang="de-DE" dirty="0"/>
              <a:t>│   └── </a:t>
            </a:r>
            <a:r>
              <a:rPr lang="de-DE" dirty="0" err="1" smtClean="0"/>
              <a:t>unit</a:t>
            </a:r>
            <a:endParaRPr lang="de-DE"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757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315704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smtClean="0"/>
              <a:t>---</a:t>
            </a:r>
          </a:p>
          <a:p>
            <a:r>
              <a:rPr lang="de-DE" smtClean="0"/>
              <a:t>driver:</a:t>
            </a:r>
          </a:p>
          <a:p>
            <a:r>
              <a:rPr lang="de-DE" smtClean="0"/>
              <a:t>  name: vagrant</a:t>
            </a:r>
          </a:p>
          <a:p>
            <a:endParaRPr lang="de-DE" smtClean="0"/>
          </a:p>
          <a:p>
            <a:r>
              <a:rPr lang="de-DE" smtClean="0"/>
              <a:t>provisioner:</a:t>
            </a:r>
          </a:p>
          <a:p>
            <a:r>
              <a:rPr lang="de-DE" smtClean="0"/>
              <a:t>  name: chef_solo</a:t>
            </a:r>
          </a:p>
          <a:p>
            <a:endParaRPr lang="de-DE" smtClean="0"/>
          </a:p>
          <a:p>
            <a:r>
              <a:rPr lang="de-DE" smtClean="0"/>
              <a:t>platforms:</a:t>
            </a:r>
          </a:p>
          <a:p>
            <a:r>
              <a:rPr lang="de-DE" smtClean="0"/>
              <a:t>  - name: ubuntu-12.04</a:t>
            </a:r>
          </a:p>
          <a:p>
            <a:r>
              <a:rPr lang="de-DE" smtClean="0"/>
              <a:t>  - name: centos-6.4</a:t>
            </a:r>
          </a:p>
          <a:p>
            <a:endParaRPr lang="de-DE" smtClean="0"/>
          </a:p>
          <a:p>
            <a:r>
              <a:rPr lang="de-DE" smtClean="0"/>
              <a:t>suites:</a:t>
            </a:r>
          </a:p>
          <a:p>
            <a:r>
              <a:rPr lang="de-DE" smtClean="0"/>
              <a:t>  - name: default</a:t>
            </a:r>
            <a:endParaRPr lang="de-DE"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989050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a:t>
            </a:r>
            <a:r>
              <a:rPr lang="en-US" dirty="0" err="1" smtClean="0">
                <a:latin typeface="Inconsolata"/>
                <a:cs typeface="Inconsolata"/>
              </a:rPr>
              <a:t>kitchen.yml</a:t>
            </a:r>
            <a:endParaRPr lang="en-US" dirty="0">
              <a:latin typeface="Inconsolata"/>
              <a:cs typeface="Inconsolata"/>
            </a:endParaRPr>
          </a:p>
        </p:txBody>
      </p:sp>
      <p:sp>
        <p:nvSpPr>
          <p:cNvPr id="3" name="Subtitle 2"/>
          <p:cNvSpPr>
            <a:spLocks noGrp="1"/>
          </p:cNvSpPr>
          <p:nvPr>
            <p:ph type="subTitle" idx="1"/>
          </p:nvPr>
        </p:nvSpPr>
        <p:spPr/>
        <p:txBody>
          <a:bodyPr>
            <a:normAutofit/>
          </a:bodyPr>
          <a:lstStyle/>
          <a:p>
            <a:r>
              <a:rPr lang="en-US" dirty="0" smtClean="0"/>
              <a:t>When </a:t>
            </a:r>
            <a:r>
              <a:rPr lang="en-US" dirty="0" smtClean="0">
                <a:latin typeface="Inconsolata"/>
                <a:cs typeface="Inconsolata"/>
              </a:rPr>
              <a:t>chef</a:t>
            </a:r>
            <a:r>
              <a:rPr lang="en-US" dirty="0" smtClean="0"/>
              <a:t> generates a cookbook, a default </a:t>
            </a:r>
            <a:r>
              <a:rPr lang="en-US" dirty="0" smtClean="0">
                <a:latin typeface="Inconsolata"/>
                <a:cs typeface="Inconsolata"/>
              </a:rPr>
              <a:t>.</a:t>
            </a:r>
            <a:r>
              <a:rPr lang="en-US" dirty="0" err="1" smtClean="0">
                <a:latin typeface="Inconsolata"/>
                <a:cs typeface="Inconsolata"/>
              </a:rPr>
              <a:t>kitchen.yml</a:t>
            </a:r>
            <a:r>
              <a:rPr lang="en-US" dirty="0" smtClean="0"/>
              <a:t> is created. It contains </a:t>
            </a:r>
            <a:r>
              <a:rPr lang="en-US" dirty="0" smtClean="0">
                <a:latin typeface="Inconsolata"/>
                <a:cs typeface="Inconsolata"/>
              </a:rPr>
              <a:t>kitchen</a:t>
            </a:r>
            <a:r>
              <a:rPr lang="en-US" dirty="0" smtClean="0"/>
              <a:t> configuration for the driver, </a:t>
            </a:r>
            <a:r>
              <a:rPr lang="en-US" dirty="0" err="1" smtClean="0"/>
              <a:t>provisioner</a:t>
            </a:r>
            <a:r>
              <a:rPr lang="en-US" dirty="0" smtClean="0"/>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400" dirty="0">
                <a:solidFill>
                  <a:srgbClr val="3E4346"/>
                </a:solidFill>
                <a:cs typeface="Inconsolata"/>
              </a:rPr>
              <a:t>http://</a:t>
            </a:r>
            <a:r>
              <a:rPr lang="en-US" sz="2400" dirty="0" err="1">
                <a:solidFill>
                  <a:srgbClr val="3E4346"/>
                </a:solidFill>
                <a:cs typeface="Inconsolata"/>
              </a:rPr>
              <a:t>kitchen.ci</a:t>
            </a:r>
            <a:r>
              <a:rPr lang="en-US" sz="2400" dirty="0">
                <a:solidFill>
                  <a:srgbClr val="3E4346"/>
                </a:solidFill>
                <a:cs typeface="Inconsolata"/>
              </a:rPr>
              <a:t>/docs/getting-started/creating-cookbook</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4023981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smtClean="0">
                <a:latin typeface="Inconsolata"/>
                <a:cs typeface="Inconsolata"/>
              </a:rPr>
              <a:t>kitchen</a:t>
            </a:r>
            <a:r>
              <a:rPr lang="en-US" dirty="0" smtClean="0"/>
              <a:t> Driver</a:t>
            </a:r>
            <a:endParaRPr lang="en-US" dirty="0"/>
          </a:p>
        </p:txBody>
      </p:sp>
      <p:sp>
        <p:nvSpPr>
          <p:cNvPr id="3" name="Content Placeholder 2"/>
          <p:cNvSpPr>
            <a:spLocks noGrp="1"/>
          </p:cNvSpPr>
          <p:nvPr>
            <p:ph sz="quarter" idx="10"/>
          </p:nvPr>
        </p:nvSpPr>
        <p:spPr>
          <a:xfrm>
            <a:off x="1121105" y="2113748"/>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24056"/>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890643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smtClean="0">
                <a:latin typeface="Inconsolata"/>
                <a:cs typeface="Inconsolata"/>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Inconsolata"/>
                <a:cs typeface="Inconsolata"/>
              </a:rPr>
              <a:t>chef_zero</a:t>
            </a:r>
            <a:r>
              <a:rPr lang="en-US" sz="3733" dirty="0"/>
              <a:t>.</a:t>
            </a:r>
            <a:endParaRPr lang="en-US" sz="3733" dirty="0">
              <a:latin typeface="Inconsolata"/>
              <a:cs typeface="Inconsolata"/>
            </a:endParaRPr>
          </a:p>
        </p:txBody>
      </p:sp>
      <p:sp>
        <p:nvSpPr>
          <p:cNvPr id="8" name="Rectangle 7"/>
          <p:cNvSpPr/>
          <p:nvPr/>
        </p:nvSpPr>
        <p:spPr bwMode="auto">
          <a:xfrm>
            <a:off x="1137007" y="446929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714504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a:latin typeface="Inconsolata"/>
                <a:cs typeface="Inconsolata"/>
              </a:rPr>
              <a:t>kitchen</a:t>
            </a:r>
            <a:r>
              <a:rPr lang="en-US" dirty="0"/>
              <a:t> 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Inconsolata"/>
              <a:cs typeface="Inconsolata"/>
            </a:endParaRPr>
          </a:p>
        </p:txBody>
      </p:sp>
      <p:sp>
        <p:nvSpPr>
          <p:cNvPr id="8" name="Rectangle 7"/>
          <p:cNvSpPr/>
          <p:nvPr/>
        </p:nvSpPr>
        <p:spPr bwMode="auto">
          <a:xfrm>
            <a:off x="1126290" y="5830274"/>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996332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the Kitchen Test tool to execute your configured code</a:t>
            </a:r>
          </a:p>
          <a:p>
            <a:pPr marL="918610" lvl="1" indent="-609585">
              <a:buFont typeface="Wingdings" panose="05000000000000000000" pitchFamily="2" charset="2"/>
              <a:buChar char="Ø"/>
            </a:pPr>
            <a:r>
              <a:rPr lang="en-US" dirty="0"/>
              <a:t>Write and execute tests</a:t>
            </a:r>
          </a:p>
          <a:p>
            <a:pPr marL="918610" lvl="1" indent="-609585">
              <a:buFont typeface="Wingdings" panose="05000000000000000000" pitchFamily="2" charset="2"/>
              <a:buChar char="Ø"/>
            </a:pPr>
            <a:r>
              <a:rPr lang="en-US" dirty="0"/>
              <a:t>Use </a:t>
            </a:r>
            <a:r>
              <a:rPr lang="en-US" dirty="0" err="1"/>
              <a:t>Serverspec</a:t>
            </a:r>
            <a:r>
              <a:rPr lang="en-US" dirty="0"/>
              <a:t> to test your servers' actual </a:t>
            </a:r>
            <a:r>
              <a:rPr lang="en-US" dirty="0" smtClean="0"/>
              <a:t>state</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97451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a:latin typeface="Inconsolata"/>
                <a:cs typeface="Inconsolata"/>
              </a:rPr>
              <a:t>kitchen</a:t>
            </a:r>
            <a:r>
              <a:rPr lang="en-US" dirty="0"/>
              <a:t> S</a:t>
            </a:r>
            <a:r>
              <a:rPr lang="en-US" dirty="0" smtClean="0"/>
              <a:t>uites</a:t>
            </a:r>
            <a:endParaRPr lang="en-US" dirty="0"/>
          </a:p>
        </p:txBody>
      </p:sp>
      <p:sp>
        <p:nvSpPr>
          <p:cNvPr id="3" name="Content Placeholder 2"/>
          <p:cNvSpPr>
            <a:spLocks noGrp="1"/>
          </p:cNvSpPr>
          <p:nvPr>
            <p:ph sz="quarter" idx="10"/>
          </p:nvPr>
        </p:nvSpPr>
        <p:spPr/>
        <p:txBody>
          <a:bodyPr>
            <a:noAutofit/>
          </a:bodyPr>
          <a:lstStyle/>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02552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62132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a:latin typeface="Inconsolata"/>
                <a:cs typeface="Inconsolata"/>
              </a:rPr>
              <a:t>kitchen</a:t>
            </a:r>
            <a:r>
              <a:rPr lang="en-US" dirty="0"/>
              <a:t> </a:t>
            </a:r>
            <a:r>
              <a:rPr lang="en-US" dirty="0" smtClean="0"/>
              <a:t>Suites</a:t>
            </a:r>
            <a:endParaRPr lang="en-US" dirty="0"/>
          </a:p>
        </p:txBody>
      </p:sp>
      <p:sp>
        <p:nvSpPr>
          <p:cNvPr id="3" name="Content Placeholder 2"/>
          <p:cNvSpPr>
            <a:spLocks noGrp="1"/>
          </p:cNvSpPr>
          <p:nvPr>
            <p:ph sz="quarter" idx="10"/>
          </p:nvPr>
        </p:nvSpPr>
        <p:spPr/>
        <p:txBody>
          <a:bodyPr>
            <a:noAutofit/>
          </a:bodyPr>
          <a:lstStyle/>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suite named </a:t>
            </a:r>
            <a:r>
              <a:rPr lang="en-US" sz="3733" dirty="0">
                <a:latin typeface="Inconsolata"/>
                <a:cs typeface="Inconsolata"/>
              </a:rPr>
              <a:t>"default" </a:t>
            </a:r>
            <a:r>
              <a:rPr lang="en-US" sz="3733" dirty="0"/>
              <a:t>defines a </a:t>
            </a:r>
            <a:r>
              <a:rPr lang="en-US" sz="3733" dirty="0" err="1"/>
              <a:t>run_list</a:t>
            </a:r>
            <a:r>
              <a:rPr lang="en-US" sz="3733" dirty="0"/>
              <a:t>.</a:t>
            </a:r>
          </a:p>
          <a:p>
            <a:endParaRPr lang="en-US" sz="3733" dirty="0"/>
          </a:p>
          <a:p>
            <a:r>
              <a:rPr lang="en-US" sz="3733" dirty="0"/>
              <a:t>Run the </a:t>
            </a:r>
            <a:r>
              <a:rPr lang="en-US" sz="3733" dirty="0">
                <a:latin typeface="Inconsolata"/>
                <a:cs typeface="Inconsolata"/>
              </a:rPr>
              <a:t>"workstation"</a:t>
            </a:r>
            <a:r>
              <a:rPr lang="en-US" sz="3733" dirty="0"/>
              <a:t> cookbook's </a:t>
            </a:r>
            <a:r>
              <a:rPr lang="en-US" sz="3733" dirty="0">
                <a:latin typeface="Inconsolata"/>
                <a:cs typeface="Inconsolata"/>
              </a:rPr>
              <a:t>"default"</a:t>
            </a:r>
            <a:r>
              <a:rPr lang="en-US" sz="3733" dirty="0"/>
              <a:t> recipe file.</a:t>
            </a:r>
          </a:p>
          <a:p>
            <a:endParaRPr lang="en-US" sz="3733" dirty="0"/>
          </a:p>
        </p:txBody>
      </p:sp>
      <p:sp>
        <p:nvSpPr>
          <p:cNvPr id="8" name="Rectangle 7"/>
          <p:cNvSpPr/>
          <p:nvPr/>
        </p:nvSpPr>
        <p:spPr bwMode="auto">
          <a:xfrm>
            <a:off x="1137007" y="398073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946491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Inconsolata"/>
                <a:cs typeface="Inconsolata"/>
              </a:rPr>
              <a:t>PLATFORMS x SUITES</a:t>
            </a:r>
          </a:p>
          <a:p>
            <a:pPr algn="ctr"/>
            <a:endParaRPr lang="en-US" dirty="0">
              <a:latin typeface="Inconsolata"/>
              <a:cs typeface="Inconsolata"/>
            </a:endParaRPr>
          </a:p>
          <a:p>
            <a:r>
              <a:rPr lang="en-US" dirty="0" smtClean="0">
                <a:cs typeface="Inconsolata"/>
              </a:rPr>
              <a:t>Running </a:t>
            </a:r>
            <a:r>
              <a:rPr lang="en-US" dirty="0" smtClean="0">
                <a:latin typeface="Inconsolata"/>
                <a:cs typeface="Inconsolata"/>
              </a:rPr>
              <a:t>kitchen list</a:t>
            </a:r>
            <a:r>
              <a:rPr lang="en-US" dirty="0">
                <a:cs typeface="Inconsolata"/>
              </a:rPr>
              <a:t> </a:t>
            </a:r>
            <a:r>
              <a:rPr lang="en-US" dirty="0" smtClean="0">
                <a:cs typeface="Inconsolata"/>
              </a:rPr>
              <a:t>will show that matrix.</a:t>
            </a:r>
            <a:endParaRPr lang="en-US"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252048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Example: Kitchen </a:t>
            </a:r>
            <a:r>
              <a:rPr lang="en-US" dirty="0" smtClean="0"/>
              <a:t>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a:bodyPr>
          <a:lstStyle/>
          <a:p>
            <a:r>
              <a:rPr lang="en-US" sz="3200" dirty="0">
                <a:latin typeface="Inconsolata"/>
                <a:cs typeface="Inconsolata"/>
              </a:rPr>
              <a:t>suites:</a:t>
            </a:r>
          </a:p>
          <a:p>
            <a:r>
              <a:rPr lang="en-US" sz="3200" dirty="0">
                <a:latin typeface="Inconsolata"/>
                <a:cs typeface="Inconsolata"/>
              </a:rPr>
              <a:t>  - name: default</a:t>
            </a:r>
          </a:p>
          <a:p>
            <a:r>
              <a:rPr lang="en-US" sz="3200" dirty="0">
                <a:latin typeface="Inconsolata"/>
                <a:cs typeface="Inconsolata"/>
              </a:rPr>
              <a:t>    </a:t>
            </a:r>
            <a:r>
              <a:rPr lang="en-US" sz="3200" dirty="0" err="1">
                <a:latin typeface="Inconsolata"/>
                <a:cs typeface="Inconsolata"/>
              </a:rPr>
              <a:t>run_list</a:t>
            </a:r>
            <a:r>
              <a:rPr lang="en-US" sz="3200" dirty="0">
                <a:latin typeface="Inconsolata"/>
                <a:cs typeface="Inconsolata"/>
              </a:rPr>
              <a:t>:</a:t>
            </a:r>
          </a:p>
          <a:p>
            <a:r>
              <a:rPr lang="en-US" sz="3200" dirty="0">
                <a:latin typeface="Inconsolata"/>
                <a:cs typeface="Inconsolata"/>
              </a:rPr>
              <a:t>      - recipe[workstation::default]</a:t>
            </a:r>
          </a:p>
          <a:p>
            <a:r>
              <a:rPr lang="en-US" sz="3200" dirty="0">
                <a:latin typeface="Inconsolata"/>
                <a:cs typeface="Inconsolata"/>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Inconsolata"/>
                <a:cs typeface="Inconsolata"/>
              </a:rPr>
              <a:t>platforms:</a:t>
            </a:r>
          </a:p>
          <a:p>
            <a:r>
              <a:rPr lang="en-US" sz="3200" dirty="0">
                <a:latin typeface="Inconsolata"/>
                <a:cs typeface="Inconsolata"/>
              </a:rPr>
              <a:t>  - name: ubuntu-12.04</a:t>
            </a:r>
          </a:p>
          <a:p>
            <a:r>
              <a:rPr lang="en-US" sz="3200" dirty="0">
                <a:latin typeface="Inconsolata"/>
                <a:cs typeface="Inconsolata"/>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5818738"/>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785890"/>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071035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View the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a:bodyPr>
          <a:lstStyle/>
          <a:p>
            <a:r>
              <a:rPr lang="en-US" sz="3200" dirty="0">
                <a:latin typeface="Inconsolata"/>
                <a:cs typeface="Inconsolata"/>
              </a:rPr>
              <a:t>suites:</a:t>
            </a:r>
          </a:p>
          <a:p>
            <a:r>
              <a:rPr lang="en-US" sz="3200" dirty="0">
                <a:latin typeface="Inconsolata"/>
                <a:cs typeface="Inconsolata"/>
              </a:rPr>
              <a:t>  - name: default</a:t>
            </a:r>
          </a:p>
          <a:p>
            <a:r>
              <a:rPr lang="en-US" sz="3200" dirty="0">
                <a:latin typeface="Inconsolata"/>
                <a:cs typeface="Inconsolata"/>
              </a:rPr>
              <a:t>    </a:t>
            </a:r>
            <a:r>
              <a:rPr lang="en-US" sz="3200" dirty="0" err="1">
                <a:latin typeface="Inconsolata"/>
                <a:cs typeface="Inconsolata"/>
              </a:rPr>
              <a:t>run_list</a:t>
            </a:r>
            <a:r>
              <a:rPr lang="en-US" sz="3200" dirty="0">
                <a:latin typeface="Inconsolata"/>
                <a:cs typeface="Inconsolata"/>
              </a:rPr>
              <a:t>:</a:t>
            </a:r>
          </a:p>
          <a:p>
            <a:r>
              <a:rPr lang="en-US" sz="3200" dirty="0">
                <a:latin typeface="Inconsolata"/>
                <a:cs typeface="Inconsolata"/>
              </a:rPr>
              <a:t>      - recipe[workstation::default]</a:t>
            </a:r>
          </a:p>
          <a:p>
            <a:r>
              <a:rPr lang="en-US" sz="3200" dirty="0">
                <a:latin typeface="Inconsolata"/>
                <a:cs typeface="Inconsolata"/>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Inconsolata"/>
                <a:cs typeface="Inconsolata"/>
              </a:rPr>
              <a:t>platforms:</a:t>
            </a:r>
          </a:p>
          <a:p>
            <a:r>
              <a:rPr lang="en-US" sz="3200" dirty="0">
                <a:latin typeface="Inconsolata"/>
                <a:cs typeface="Inconsolata"/>
              </a:rPr>
              <a:t>  - name: ubuntu-12.04</a:t>
            </a:r>
          </a:p>
          <a:p>
            <a:r>
              <a:rPr lang="en-US" sz="3200" dirty="0">
                <a:latin typeface="Inconsolata"/>
                <a:cs typeface="Inconsolata"/>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6343887"/>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257452"/>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297411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a:t>
            </a:r>
            <a:r>
              <a:rPr lang="en-US" dirty="0" err="1" smtClean="0"/>
              <a:t>Docker</a:t>
            </a:r>
            <a:r>
              <a:rPr lang="en-US" dirty="0" smtClean="0"/>
              <a:t> driver and </a:t>
            </a:r>
            <a:r>
              <a:rPr lang="en-US" dirty="0"/>
              <a:t>Ubuntu </a:t>
            </a:r>
            <a:r>
              <a:rPr lang="en-US" dirty="0" smtClean="0"/>
              <a:t>14.04 platform</a:t>
            </a:r>
          </a:p>
          <a:p>
            <a:pPr marL="380990" indent="-38099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371816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into the Cookbook's Directory</a:t>
            </a:r>
            <a:endParaRPr lang="en-US" dirty="0"/>
          </a:p>
        </p:txBody>
      </p:sp>
      <p:sp>
        <p:nvSpPr>
          <p:cNvPr id="4" name="Text Placeholder 3"/>
          <p:cNvSpPr>
            <a:spLocks noGrp="1"/>
          </p:cNvSpPr>
          <p:nvPr>
            <p:ph type="body" sz="quarter" idx="11"/>
          </p:nvPr>
        </p:nvSpPr>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759117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Setting the Driver to Docker</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400" smtClean="0"/>
              <a:t>---</a:t>
            </a:r>
          </a:p>
          <a:p>
            <a:r>
              <a:rPr lang="en-US" sz="2400" smtClean="0"/>
              <a:t>driver:</a:t>
            </a:r>
          </a:p>
          <a:p>
            <a:r>
              <a:rPr lang="en-US" sz="2400" smtClean="0"/>
              <a:t>  name: docker</a:t>
            </a:r>
          </a:p>
          <a:p>
            <a:endParaRPr lang="en-US" sz="2400" smtClean="0"/>
          </a:p>
          <a:p>
            <a:r>
              <a:rPr lang="en-US" sz="2400" smtClean="0"/>
              <a:t>provisioner:</a:t>
            </a:r>
          </a:p>
          <a:p>
            <a:r>
              <a:rPr lang="en-US" sz="2400" smtClean="0"/>
              <a:t>  name: chef_zero</a:t>
            </a:r>
          </a:p>
          <a:p>
            <a:endParaRPr lang="en-US" sz="2400" smtClean="0"/>
          </a:p>
          <a:p>
            <a:r>
              <a:rPr lang="en-US" sz="2400" smtClean="0"/>
              <a:t>platforms:</a:t>
            </a:r>
          </a:p>
          <a:p>
            <a:r>
              <a:rPr lang="en-US" sz="2400" smtClean="0"/>
              <a:t>  - name: ubuntu-14.04</a:t>
            </a:r>
          </a:p>
          <a:p>
            <a:endParaRPr lang="en-US" sz="2400" smtClean="0"/>
          </a:p>
          <a:p>
            <a:r>
              <a:rPr lang="en-US" sz="2400" smtClean="0"/>
              <a:t>suites:</a:t>
            </a:r>
          </a:p>
          <a:p>
            <a:r>
              <a:rPr lang="en-US" sz="2400" smtClean="0"/>
              <a:t>  - name: default</a:t>
            </a:r>
          </a:p>
          <a:p>
            <a:r>
              <a:rPr lang="en-US" sz="2400" smtClean="0"/>
              <a:t>    run_list:</a:t>
            </a:r>
            <a:endParaRPr lang="en-US" sz="2400" dirty="0"/>
          </a:p>
        </p:txBody>
      </p:sp>
      <p:sp>
        <p:nvSpPr>
          <p:cNvPr id="2" name="Text Placeholder 1"/>
          <p:cNvSpPr>
            <a:spLocks noGrp="1"/>
          </p:cNvSpPr>
          <p:nvPr>
            <p:ph type="body" sz="quarter" idx="11"/>
          </p:nvPr>
        </p:nvSpPr>
        <p:spPr/>
        <p:txBody>
          <a:bodyPr>
            <a:noAutofit/>
          </a:bodyPr>
          <a:lstStyle/>
          <a:p>
            <a:r>
              <a:rPr lang="en-US" sz="3733" smtClean="0"/>
              <a:t>~/cookbooks/workstation/.kitchen.yml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Inconsolata"/>
              </a:rPr>
              <a:t>https://</a:t>
            </a:r>
            <a:r>
              <a:rPr lang="en-US" dirty="0" err="1">
                <a:solidFill>
                  <a:srgbClr val="3E4346"/>
                </a:solidFill>
                <a:cs typeface="Inconsolata"/>
              </a:rPr>
              <a:t>github.com</a:t>
            </a:r>
            <a:r>
              <a:rPr lang="en-US" dirty="0">
                <a:solidFill>
                  <a:srgbClr val="3E4346"/>
                </a:solidFill>
                <a:cs typeface="Inconsolata"/>
              </a:rPr>
              <a:t>/</a:t>
            </a:r>
            <a:r>
              <a:rPr lang="en-US" dirty="0" err="1">
                <a:solidFill>
                  <a:srgbClr val="3E4346"/>
                </a:solidFill>
                <a:cs typeface="Inconsolata"/>
              </a:rPr>
              <a:t>portertech</a:t>
            </a:r>
            <a:r>
              <a:rPr lang="en-US" dirty="0">
                <a:solidFill>
                  <a:srgbClr val="3E4346"/>
                </a:solidFill>
                <a:cs typeface="Inconsolata"/>
              </a:rPr>
              <a:t>/kitchen-</a:t>
            </a:r>
            <a:r>
              <a:rPr lang="en-US" dirty="0" err="1">
                <a:solidFill>
                  <a:srgbClr val="3E4346"/>
                </a:solidFill>
                <a:cs typeface="Inconsolata"/>
              </a:rPr>
              <a:t>docker</a:t>
            </a:r>
            <a:endParaRPr lang="en-US" dirty="0">
              <a:solidFill>
                <a:srgbClr val="3E4346"/>
              </a:solidFill>
              <a:cs typeface="Inconsolata"/>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644152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Setting the Platform to Ubuntu 14.04</a:t>
            </a:r>
            <a:endParaRPr lang="en-US" dirty="0"/>
          </a:p>
        </p:txBody>
      </p:sp>
      <p:sp>
        <p:nvSpPr>
          <p:cNvPr id="9" name="Content Placeholder 8"/>
          <p:cNvSpPr>
            <a:spLocks noGrp="1"/>
          </p:cNvSpPr>
          <p:nvPr>
            <p:ph sz="quarter" idx="10"/>
          </p:nvPr>
        </p:nvSpPr>
        <p:spPr>
          <a:xfrm>
            <a:off x="1121105" y="2113748"/>
            <a:ext cx="7065287" cy="6081346"/>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ubuntu-14.04</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pic>
        <p:nvPicPr>
          <p:cNvPr id="3" name="Content Placeholder 2"/>
          <p:cNvPicPr>
            <a:picLocks noGrp="1" noChangeAspect="1"/>
          </p:cNvPicPr>
          <p:nvPr>
            <p:ph sz="quarter" idx="12"/>
          </p:nvPr>
        </p:nvPicPr>
        <p:blipFill>
          <a:blip r:embed="rId3">
            <a:extLst>
              <a:ext uri="{28A0092B-C50C-407E-A947-70E740481C1C}">
                <a14:useLocalDpi xmlns:a14="http://schemas.microsoft.com/office/drawing/2010/main" val="0"/>
              </a:ext>
            </a:extLst>
          </a:blip>
          <a:stretch>
            <a:fillRect/>
          </a:stretch>
        </p:blipFill>
        <p:spPr>
          <a:xfrm>
            <a:off x="8864309" y="2113748"/>
            <a:ext cx="6294529" cy="6294529"/>
          </a:xfrm>
        </p:spPr>
      </p:pic>
      <p:sp>
        <p:nvSpPr>
          <p:cNvPr id="14" name="Rectangle 13"/>
          <p:cNvSpPr/>
          <p:nvPr/>
        </p:nvSpPr>
        <p:spPr bwMode="auto">
          <a:xfrm>
            <a:off x="1117609" y="585433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28</a:t>
            </a:fld>
            <a:endParaRPr lang="en-US" dirty="0"/>
          </a:p>
        </p:txBody>
      </p:sp>
      <p:sp>
        <p:nvSpPr>
          <p:cNvPr id="10" name="TextBox 9"/>
          <p:cNvSpPr txBox="1"/>
          <p:nvPr/>
        </p:nvSpPr>
        <p:spPr bwMode="white">
          <a:xfrm>
            <a:off x="7991166" y="8302483"/>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Inconsolata"/>
              </a:rPr>
              <a:t>https://</a:t>
            </a:r>
            <a:r>
              <a:rPr lang="en-US" dirty="0" err="1">
                <a:solidFill>
                  <a:srgbClr val="3E4346"/>
                </a:solidFill>
                <a:cs typeface="Inconsolata"/>
              </a:rPr>
              <a:t>github.com</a:t>
            </a:r>
            <a:r>
              <a:rPr lang="en-US" dirty="0">
                <a:solidFill>
                  <a:srgbClr val="3E4346"/>
                </a:solidFill>
                <a:cs typeface="Inconsolata"/>
              </a:rPr>
              <a:t>/</a:t>
            </a:r>
            <a:r>
              <a:rPr lang="en-US" dirty="0" err="1">
                <a:solidFill>
                  <a:srgbClr val="3E4346"/>
                </a:solidFill>
                <a:cs typeface="Inconsolata"/>
              </a:rPr>
              <a:t>portertech</a:t>
            </a:r>
            <a:r>
              <a:rPr lang="en-US" dirty="0">
                <a:solidFill>
                  <a:srgbClr val="3E4346"/>
                </a:solidFill>
                <a:cs typeface="Inconsolata"/>
              </a:rPr>
              <a:t>/kitchen-</a:t>
            </a:r>
            <a:r>
              <a:rPr lang="en-US" dirty="0" err="1">
                <a:solidFill>
                  <a:srgbClr val="3E4346"/>
                </a:solidFill>
                <a:cs typeface="Inconsolata"/>
              </a:rPr>
              <a:t>docker</a:t>
            </a:r>
            <a:endParaRPr lang="en-US" dirty="0">
              <a:solidFill>
                <a:srgbClr val="3E4346"/>
              </a:solidFill>
              <a:cs typeface="Inconsolata"/>
            </a:endParaRPr>
          </a:p>
        </p:txBody>
      </p:sp>
    </p:spTree>
    <p:extLst>
      <p:ext uri="{BB962C8B-B14F-4D97-AF65-F5344CB8AC3E}">
        <p14:creationId xmlns:p14="http://schemas.microsoft.com/office/powerpoint/2010/main" val="331999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Instance             Driver  </a:t>
            </a:r>
            <a:r>
              <a:rPr lang="en-US" dirty="0" err="1"/>
              <a:t>Provisioner</a:t>
            </a:r>
            <a:r>
              <a:rPr lang="en-US" dirty="0"/>
              <a:t>  Verifier  Transport  Last Action</a:t>
            </a:r>
          </a:p>
          <a:p>
            <a:r>
              <a:rPr lang="en-US" dirty="0"/>
              <a:t>default-ubuntu-</a:t>
            </a:r>
            <a:r>
              <a:rPr lang="en-US" dirty="0" smtClean="0"/>
              <a:t>1404  </a:t>
            </a:r>
            <a:r>
              <a:rPr lang="en-US" dirty="0" err="1"/>
              <a:t>Docker</a:t>
            </a:r>
            <a:r>
              <a:rPr lang="en-US" dirty="0"/>
              <a:t>  </a:t>
            </a:r>
            <a:r>
              <a:rPr lang="en-US" dirty="0" err="1"/>
              <a:t>ChefZero</a:t>
            </a:r>
            <a:r>
              <a:rPr lang="en-US" dirty="0"/>
              <a:t>     Busser    </a:t>
            </a:r>
            <a:r>
              <a:rPr lang="en-US" dirty="0" err="1"/>
              <a:t>Ssh</a:t>
            </a:r>
            <a:r>
              <a:rPr lang="en-US" dirty="0"/>
              <a:t>        &lt;Not Created&gt;</a:t>
            </a:r>
          </a:p>
        </p:txBody>
      </p:sp>
      <p:sp>
        <p:nvSpPr>
          <p:cNvPr id="3" name="Title 2"/>
          <p:cNvSpPr>
            <a:spLocks noGrp="1"/>
          </p:cNvSpPr>
          <p:nvPr>
            <p:ph type="title"/>
          </p:nvPr>
        </p:nvSpPr>
        <p:spPr/>
        <p:txBody>
          <a:bodyPr/>
          <a:lstStyle/>
          <a:p>
            <a:r>
              <a:rPr lang="en-US" dirty="0" smtClean="0"/>
              <a:t>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727396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pPr>
              <a:lnSpc>
                <a:spcPct val="120000"/>
              </a:lnSpc>
            </a:pPr>
            <a:r>
              <a:rPr lang="en-US" sz="3200" dirty="0" smtClean="0"/>
              <a:t>I'm going to miss our 1-on-1 this week because I was up way too late dealing with a deployment issue for that new event-queuing system. Apparently, no one had actually tested the deployment scripts on the actual platforms in production.</a:t>
            </a:r>
          </a:p>
          <a:p>
            <a:pPr>
              <a:lnSpc>
                <a:spcPct val="120000"/>
              </a:lnSpc>
            </a:pPr>
            <a:r>
              <a:rPr lang="en-US" sz="3200" dirty="0" smtClean="0"/>
              <a:t>Jennifer and I did a quick post mortem and she mentioned that we can verify cookbooks with </a:t>
            </a:r>
            <a:r>
              <a:rPr lang="en-US" sz="3200" b="1" dirty="0" smtClean="0">
                <a:latin typeface="Inconsolata"/>
                <a:cs typeface="Inconsolata"/>
              </a:rPr>
              <a:t>Test Kitchen</a:t>
            </a:r>
            <a:r>
              <a:rPr lang="en-US" sz="3200" dirty="0" smtClean="0">
                <a:latin typeface="Inconsolata"/>
                <a:cs typeface="Inconsolata"/>
              </a:rPr>
              <a:t> </a:t>
            </a:r>
            <a:r>
              <a:rPr lang="en-US" sz="3200" dirty="0" smtClean="0"/>
              <a:t>and </a:t>
            </a:r>
            <a:r>
              <a:rPr lang="en-US" sz="3200" b="1" dirty="0" smtClean="0">
                <a:latin typeface="Inconsolata"/>
                <a:cs typeface="Inconsolata"/>
              </a:rPr>
              <a:t>Docker</a:t>
            </a:r>
            <a:r>
              <a:rPr lang="en-US" sz="3200" dirty="0" smtClean="0"/>
              <a:t>. Is that something you could check out?</a:t>
            </a:r>
            <a:endParaRPr lang="en-US" sz="3200" dirty="0"/>
          </a:p>
        </p:txBody>
      </p: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882755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a:t>
            </a:r>
            <a:r>
              <a:rPr lang="en-US" dirty="0" err="1" smtClean="0"/>
              <a:t>Docker</a:t>
            </a:r>
            <a:r>
              <a:rPr lang="en-US" dirty="0" smtClean="0"/>
              <a:t> driver and Ubuntu 14.04 platform</a:t>
            </a:r>
          </a:p>
          <a:p>
            <a:pPr marL="380990" indent="-38099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67975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create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362334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converge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the instance (if necessary) and then apply</a:t>
            </a:r>
          </a:p>
          <a:p>
            <a:r>
              <a:rPr lang="en-US" sz="3200" dirty="0">
                <a:latin typeface="Inconsolata"/>
                <a:cs typeface="Inconsolata"/>
              </a:rPr>
              <a:t>the run list to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679057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59854"/>
          </a:xfrm>
        </p:spPr>
        <p:txBody>
          <a:bodyPr/>
          <a:lstStyle/>
          <a:p>
            <a:r>
              <a:rPr lang="en-US" dirty="0" smtClean="0"/>
              <a:t>-----&gt; Starting Kitchen (v1.4.0)</a:t>
            </a:r>
          </a:p>
          <a:p>
            <a:r>
              <a:rPr lang="en-US" dirty="0" smtClean="0"/>
              <a:t>-----&gt; Converging &lt;default-ubuntu-1404&gt;...</a:t>
            </a:r>
          </a:p>
          <a:p>
            <a:r>
              <a:rPr lang="en-US" dirty="0" smtClean="0"/>
              <a:t>$$$$$$ Running legacy converge for 'Docker' Driver</a:t>
            </a:r>
          </a:p>
          <a:p>
            <a:r>
              <a:rPr lang="en-US" dirty="0" smtClean="0"/>
              <a:t>       Preparing files for transfer</a:t>
            </a:r>
          </a:p>
          <a:p>
            <a:r>
              <a:rPr lang="en-US" dirty="0" smtClean="0"/>
              <a:t>       Preparing </a:t>
            </a:r>
            <a:r>
              <a:rPr lang="en-US" dirty="0" err="1" smtClean="0"/>
              <a:t>dna.json</a:t>
            </a:r>
            <a:endParaRPr lang="en-US" dirty="0" smtClean="0"/>
          </a:p>
          <a:p>
            <a:r>
              <a:rPr lang="en-US" dirty="0" smtClean="0"/>
              <a:t>       Resolving cookbook dependencies with </a:t>
            </a:r>
            <a:r>
              <a:rPr lang="en-US" dirty="0" err="1" smtClean="0"/>
              <a:t>Berkshelf</a:t>
            </a:r>
            <a:r>
              <a:rPr lang="en-US" dirty="0" smtClean="0"/>
              <a:t> 3.2.3...</a:t>
            </a:r>
          </a:p>
          <a:p>
            <a:r>
              <a:rPr lang="en-US" dirty="0" smtClean="0"/>
              <a:t>       Removing non-cookbook files before transfer</a:t>
            </a:r>
          </a:p>
          <a:p>
            <a:r>
              <a:rPr lang="en-US" dirty="0" smtClean="0"/>
              <a:t>       Preparing </a:t>
            </a:r>
            <a:r>
              <a:rPr lang="en-US" dirty="0" err="1" smtClean="0"/>
              <a:t>validation.pem</a:t>
            </a:r>
            <a:endParaRPr lang="en-US" dirty="0" smtClean="0"/>
          </a:p>
          <a:p>
            <a:r>
              <a:rPr lang="en-US" dirty="0" smtClean="0"/>
              <a:t>       Preparing </a:t>
            </a:r>
            <a:r>
              <a:rPr lang="en-US" dirty="0" err="1" smtClean="0"/>
              <a:t>client.rb</a:t>
            </a:r>
            <a:endParaRPr lang="en-US" dirty="0" smtClean="0"/>
          </a:p>
          <a:p>
            <a:r>
              <a:rPr lang="en-US" dirty="0" smtClean="0"/>
              <a:t>-----&gt; Installing Chef Omnibus (install only if missing)</a:t>
            </a:r>
          </a:p>
          <a:p>
            <a:r>
              <a:rPr lang="en-US" dirty="0" smtClean="0"/>
              <a:t>       Downloading https://www.chef.io/chef/install.sh to file /tmp/install.sh</a:t>
            </a:r>
          </a:p>
          <a:p>
            <a:r>
              <a:rPr lang="en-US" dirty="0" smtClean="0"/>
              <a:t>       Trying curl...</a:t>
            </a:r>
          </a:p>
          <a:p>
            <a:r>
              <a:rPr lang="en-US" dirty="0" smtClean="0"/>
              <a:t>       Download complete.</a:t>
            </a:r>
            <a:endParaRPr lang="en-US" dirty="0"/>
          </a:p>
        </p:txBody>
      </p:sp>
      <p:sp>
        <p:nvSpPr>
          <p:cNvPr id="3" name="Title 2"/>
          <p:cNvSpPr>
            <a:spLocks noGrp="1"/>
          </p:cNvSpPr>
          <p:nvPr>
            <p:ph type="title"/>
          </p:nvPr>
        </p:nvSpPr>
        <p:spPr/>
        <p:txBody>
          <a:bodyPr/>
          <a:lstStyle/>
          <a:p>
            <a:r>
              <a:rPr lang="en-US" smtClean="0"/>
              <a:t>Converge the Cookbook</a:t>
            </a:r>
            <a:endParaRPr lang="en-US" dirty="0"/>
          </a:p>
        </p:txBody>
      </p:sp>
      <p:sp>
        <p:nvSpPr>
          <p:cNvPr id="4" name="Text Placeholder 3"/>
          <p:cNvSpPr>
            <a:spLocks noGrp="1"/>
          </p:cNvSpPr>
          <p:nvPr>
            <p:ph type="body" sz="quarter" idx="11"/>
          </p:nvPr>
        </p:nvSpPr>
        <p:spPr/>
        <p:txBody>
          <a:bodyPr/>
          <a:lstStyle/>
          <a:p>
            <a:r>
              <a:rPr lang="en-US" smtClean="0"/>
              <a:t>$ kitchen converge</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4247970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Converge the Recipe</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We want to validate that our run-list installs correctly.</a:t>
            </a:r>
          </a:p>
          <a:p>
            <a:endParaRPr lang="en-US" dirty="0"/>
          </a:p>
          <a:p>
            <a:pPr marL="609585" indent="-609585">
              <a:buFont typeface="Wingdings" charset="2"/>
              <a:buChar char="q"/>
            </a:pPr>
            <a:r>
              <a:rPr lang="en-US" dirty="0" smtClean="0"/>
              <a:t>Within the </a:t>
            </a:r>
            <a:r>
              <a:rPr lang="en-US" dirty="0" smtClean="0">
                <a:latin typeface="Inconsolata"/>
                <a:cs typeface="Inconsolata"/>
              </a:rPr>
              <a:t>"apache"</a:t>
            </a:r>
            <a:r>
              <a:rPr lang="en-US" dirty="0" smtClean="0"/>
              <a:t> cookbook use </a:t>
            </a:r>
            <a:r>
              <a:rPr lang="en-US" dirty="0">
                <a:latin typeface="Inconsolata"/>
                <a:cs typeface="Inconsolata"/>
              </a:rPr>
              <a:t>kitchen converge</a:t>
            </a:r>
            <a:r>
              <a:rPr lang="en-US" dirty="0"/>
              <a:t> </a:t>
            </a:r>
            <a:r>
              <a:rPr lang="en-US" dirty="0" smtClean="0"/>
              <a:t>for the default suite on the Ubuntu 14.04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281102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ubuntu-14.04</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3" name="TextBox 12"/>
          <p:cNvSpPr txBox="1"/>
          <p:nvPr/>
        </p:nvSpPr>
        <p:spPr bwMode="white">
          <a:xfrm>
            <a:off x="5558250" y="7442438"/>
            <a:ext cx="9142157" cy="709991"/>
          </a:xfrm>
          <a:prstGeom prst="rect">
            <a:avLst/>
          </a:prstGeom>
        </p:spPr>
        <p:txBody>
          <a:bodyPr vert="horz" wrap="none" lIns="121920" tIns="121920" rIns="121920" bIns="121920" rtlCol="0">
            <a:normAutofit lnSpcReduction="10000"/>
          </a:bodyPr>
          <a:lstStyle/>
          <a:p>
            <a:pPr algn="ctr"/>
            <a:r>
              <a:rPr lang="en-US" sz="3200" dirty="0">
                <a:cs typeface="Inconsolata"/>
              </a:rPr>
              <a:t>https://</a:t>
            </a:r>
            <a:r>
              <a:rPr lang="en-US" sz="3200" dirty="0" err="1">
                <a:cs typeface="Inconsolata"/>
              </a:rPr>
              <a:t>github.com</a:t>
            </a:r>
            <a:r>
              <a:rPr lang="en-US" sz="3200" dirty="0">
                <a:cs typeface="Inconsolata"/>
              </a:rPr>
              <a:t>/</a:t>
            </a:r>
            <a:r>
              <a:rPr lang="en-US" sz="3200" dirty="0" err="1">
                <a:cs typeface="Inconsolata"/>
              </a:rPr>
              <a:t>portertech</a:t>
            </a:r>
            <a:r>
              <a:rPr lang="en-US" sz="3200" dirty="0">
                <a:cs typeface="Inconsolata"/>
              </a:rPr>
              <a:t>/kitchen-</a:t>
            </a:r>
            <a:r>
              <a:rPr lang="en-US" sz="3200" dirty="0" err="1">
                <a:cs typeface="Inconsolata"/>
              </a:rPr>
              <a:t>docker</a:t>
            </a:r>
            <a:endParaRPr lang="en-US" sz="3200" dirty="0">
              <a:cs typeface="Inconsolata"/>
            </a:endParaRPr>
          </a:p>
        </p:txBody>
      </p:sp>
      <p:sp>
        <p:nvSpPr>
          <p:cNvPr id="11" name="Text Placeholder 5"/>
          <p:cNvSpPr>
            <a:spLocks noGrp="1"/>
          </p:cNvSpPr>
          <p:nvPr>
            <p:ph type="body" sz="quarter" idx="13"/>
          </p:nvPr>
        </p:nvSpPr>
        <p:spPr>
          <a:xfrm>
            <a:off x="1090085" y="3041651"/>
            <a:ext cx="14406033" cy="626533"/>
          </a:xfrm>
        </p:spPr>
        <p:txBody>
          <a:bodyPr/>
          <a:lstStyle/>
          <a:p>
            <a:endParaRPr lang="en-US"/>
          </a:p>
        </p:txBody>
      </p:sp>
      <p:sp>
        <p:nvSpPr>
          <p:cNvPr id="12" name="Text Placeholder 5"/>
          <p:cNvSpPr>
            <a:spLocks noGrp="1"/>
          </p:cNvSpPr>
          <p:nvPr>
            <p:ph type="body" sz="quarter" idx="13"/>
          </p:nvPr>
        </p:nvSpPr>
        <p:spPr>
          <a:xfrm>
            <a:off x="1113053" y="5834535"/>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1324087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832732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Move into the Cookbook</a:t>
            </a:r>
            <a:endParaRPr lang="en-US" dirty="0"/>
          </a:p>
        </p:txBody>
      </p:sp>
      <p:sp>
        <p:nvSpPr>
          <p:cNvPr id="4" name="Text Placeholder 3"/>
          <p:cNvSpPr>
            <a:spLocks noGrp="1"/>
          </p:cNvSpPr>
          <p:nvPr>
            <p:ph type="body" sz="quarter" idx="11"/>
          </p:nvPr>
        </p:nvSpPr>
        <p:spPr/>
        <p:txBody>
          <a:bodyPr/>
          <a:lstStyle/>
          <a:p>
            <a:r>
              <a:rPr lang="en-US" dirty="0" smtClean="0"/>
              <a:t>$ cd cookbooks/apache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475095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dirty="0"/>
              <a:t>-----&gt; Starting Kitchen (v1.4.0)</a:t>
            </a:r>
          </a:p>
          <a:p>
            <a:r>
              <a:rPr lang="en-US" dirty="0"/>
              <a:t>-----&gt; Converging &lt;default</a:t>
            </a:r>
            <a:r>
              <a:rPr lang="en-US" dirty="0" smtClean="0"/>
              <a:t>-ubuntu-1404&gt;</a:t>
            </a:r>
            <a:r>
              <a:rPr lang="en-US" dirty="0"/>
              <a:t>...</a:t>
            </a:r>
          </a:p>
          <a:p>
            <a:r>
              <a:rPr lang="en-US" dirty="0"/>
              <a:t>$$$$$$ Running legacy converge for '</a:t>
            </a:r>
            <a:r>
              <a:rPr lang="en-US" dirty="0" err="1"/>
              <a:t>Docker</a:t>
            </a:r>
            <a:r>
              <a:rPr lang="en-US" dirty="0"/>
              <a:t>' Driver</a:t>
            </a:r>
          </a:p>
          <a:p>
            <a:r>
              <a:rPr lang="en-US" dirty="0"/>
              <a:t>       Preparing files for transfer</a:t>
            </a:r>
          </a:p>
          <a:p>
            <a:r>
              <a:rPr lang="en-US" dirty="0"/>
              <a:t>       Preparing </a:t>
            </a:r>
            <a:r>
              <a:rPr lang="en-US" dirty="0" err="1"/>
              <a:t>dna.json</a:t>
            </a:r>
            <a:endParaRPr lang="en-US" dirty="0"/>
          </a:p>
          <a:p>
            <a:r>
              <a:rPr lang="en-US" dirty="0"/>
              <a:t>       Resolving cookbook dependencies with </a:t>
            </a:r>
            <a:r>
              <a:rPr lang="en-US" dirty="0" err="1"/>
              <a:t>Berkshelf</a:t>
            </a:r>
            <a:r>
              <a:rPr lang="en-US" dirty="0"/>
              <a:t> 3.2.3...</a:t>
            </a:r>
          </a:p>
          <a:p>
            <a:r>
              <a:rPr lang="en-US" dirty="0"/>
              <a:t>       Removing non-cookbook files before transfer</a:t>
            </a:r>
          </a:p>
          <a:p>
            <a:r>
              <a:rPr lang="en-US" dirty="0"/>
              <a:t>       Preparing </a:t>
            </a:r>
            <a:r>
              <a:rPr lang="en-US" dirty="0" err="1"/>
              <a:t>validation.pem</a:t>
            </a:r>
            <a:endParaRPr lang="en-US" dirty="0"/>
          </a:p>
          <a:p>
            <a:r>
              <a:rPr lang="en-US" dirty="0"/>
              <a:t>       Preparing </a:t>
            </a:r>
            <a:r>
              <a:rPr lang="en-US" dirty="0" err="1"/>
              <a:t>client.rb</a:t>
            </a:r>
            <a:endParaRPr lang="en-US" dirty="0"/>
          </a:p>
          <a:p>
            <a:r>
              <a:rPr lang="en-US" dirty="0"/>
              <a:t>-----&gt; Installing Chef Omnibus (install only if missing)</a:t>
            </a:r>
          </a:p>
          <a:p>
            <a:r>
              <a:rPr lang="en-US" dirty="0"/>
              <a:t>       Downloading https://</a:t>
            </a:r>
            <a:r>
              <a:rPr lang="en-US" dirty="0" err="1"/>
              <a:t>www.chef.io</a:t>
            </a:r>
            <a:r>
              <a:rPr lang="en-US" dirty="0"/>
              <a:t>/chef/</a:t>
            </a:r>
            <a:r>
              <a:rPr lang="en-US" dirty="0" err="1"/>
              <a:t>install.sh</a:t>
            </a:r>
            <a:r>
              <a:rPr lang="en-US" dirty="0"/>
              <a:t> to file /</a:t>
            </a:r>
            <a:r>
              <a:rPr lang="en-US" dirty="0" err="1"/>
              <a:t>tmp</a:t>
            </a:r>
            <a:r>
              <a:rPr lang="en-US" dirty="0"/>
              <a:t>/</a:t>
            </a:r>
            <a:r>
              <a:rPr lang="en-US" dirty="0" err="1"/>
              <a:t>install.sh</a:t>
            </a:r>
            <a:endParaRPr lang="en-US" dirty="0"/>
          </a:p>
          <a:p>
            <a:r>
              <a:rPr lang="en-US" dirty="0"/>
              <a:t>       Trying curl...</a:t>
            </a:r>
          </a:p>
          <a:p>
            <a:r>
              <a:rPr lang="en-US" dirty="0"/>
              <a:t>       Download complete</a:t>
            </a:r>
            <a:r>
              <a:rPr lang="en-US" dirty="0" smtClean="0"/>
              <a:t>.</a:t>
            </a:r>
            <a:endParaRPr lang="en-US" dirty="0"/>
          </a:p>
        </p:txBody>
      </p:sp>
      <p:sp>
        <p:nvSpPr>
          <p:cNvPr id="3" name="Title 2"/>
          <p:cNvSpPr>
            <a:spLocks noGrp="1"/>
          </p:cNvSpPr>
          <p:nvPr>
            <p:ph type="title"/>
          </p:nvPr>
        </p:nvSpPr>
        <p:spPr/>
        <p:txBody>
          <a:bodyPr/>
          <a:lstStyle/>
          <a:p>
            <a:r>
              <a:rPr lang="en-US" dirty="0"/>
              <a:t>Converge </a:t>
            </a:r>
            <a:r>
              <a:rPr lang="en-US" dirty="0" smtClean="0"/>
              <a:t>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820038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t>What does this test when </a:t>
            </a:r>
            <a:r>
              <a:rPr lang="en-US" dirty="0" smtClean="0">
                <a:latin typeface="Inconsolata"/>
                <a:cs typeface="Inconsolata"/>
              </a:rPr>
              <a:t>kitchen</a:t>
            </a:r>
            <a:r>
              <a:rPr lang="en-US" dirty="0" smtClean="0"/>
              <a:t> converges a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244488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4051139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t>What does it NOT test when </a:t>
            </a:r>
            <a:r>
              <a:rPr lang="en-US" dirty="0" smtClean="0">
                <a:latin typeface="Inconsolata"/>
                <a:cs typeface="Inconsolata"/>
              </a:rPr>
              <a:t>kitchen</a:t>
            </a:r>
            <a:r>
              <a:rPr lang="en-US" dirty="0" smtClean="0"/>
              <a:t> converges a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391446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t>What is left to validate to ensure that the cookbook successfully applied the policy defined in </a:t>
            </a:r>
            <a:r>
              <a:rPr lang="en-US" smtClean="0"/>
              <a:t>the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477390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203340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verify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converge, and verify one or more </a:t>
            </a:r>
          </a:p>
          <a:p>
            <a:r>
              <a:rPr lang="en-US" sz="3200" dirty="0">
                <a:latin typeface="Inconsolata"/>
                <a:cs typeface="Inconsolata"/>
              </a:rPr>
              <a:t>instances.</a:t>
            </a:r>
          </a:p>
          <a:p>
            <a:endParaRPr lang="en-US" sz="3200"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859044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destroy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Destroys one or more instances.</a:t>
            </a:r>
          </a:p>
          <a:p>
            <a:endParaRPr lang="en-US" sz="3200" dirty="0">
              <a:latin typeface="Inconsolata"/>
              <a:cs typeface="Inconsolata"/>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Inconsolata"/>
                <a:cs typeface="Inconsolata"/>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294321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test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Destroys (for </a:t>
            </a:r>
            <a:r>
              <a:rPr lang="en-US" sz="3200" dirty="0" err="1">
                <a:latin typeface="Inconsolata"/>
                <a:cs typeface="Inconsolata"/>
              </a:rPr>
              <a:t>clean-up</a:t>
            </a:r>
            <a:r>
              <a:rPr lang="en-US" sz="3200" dirty="0">
                <a:latin typeface="Inconsolata"/>
                <a:cs typeface="Inconsolata"/>
              </a:rPr>
              <a:t>), creates, converges, verifies </a:t>
            </a:r>
          </a:p>
          <a:p>
            <a:r>
              <a:rPr lang="en-US" sz="3200" dirty="0">
                <a:latin typeface="Inconsolata"/>
                <a:cs typeface="Inconsolata"/>
              </a:rPr>
              <a:t>and then destroys one or more instances.</a:t>
            </a:r>
          </a:p>
          <a:p>
            <a:endParaRPr lang="en-US" sz="3200"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505180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a:t>
            </a:r>
            <a:r>
              <a:rPr lang="en-US" sz="3200" dirty="0" err="1"/>
              <a:t>Docker</a:t>
            </a:r>
            <a:r>
              <a:rPr lang="en-US" sz="3200" dirty="0"/>
              <a:t> API and so on. So you don't need to install any agent </a:t>
            </a:r>
            <a:r>
              <a:rPr lang="en-US" sz="3200" dirty="0" err="1"/>
              <a:t>softwares</a:t>
            </a:r>
            <a:r>
              <a:rPr lang="en-US" sz="3200" dirty="0"/>
              <a:t> 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400" dirty="0">
                <a:cs typeface="Inconsolata"/>
              </a:rPr>
              <a:t>http://</a:t>
            </a:r>
            <a:r>
              <a:rPr lang="en-US" sz="2400" dirty="0" err="1">
                <a:cs typeface="Inconsolata"/>
              </a:rPr>
              <a:t>serverspec.org</a:t>
            </a:r>
            <a:endParaRPr lang="en-US" sz="2400" dirty="0">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839532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the </a:t>
            </a:r>
            <a:r>
              <a:rPr lang="en-US" dirty="0" smtClean="0">
                <a:latin typeface="Inconsolata"/>
                <a:cs typeface="Inconsolata"/>
              </a:rPr>
              <a:t>tree</a:t>
            </a:r>
            <a:r>
              <a:rPr lang="en-US" dirty="0" smtClean="0">
                <a:latin typeface="+mn-lt"/>
                <a:cs typeface="Inconsolata"/>
              </a:rPr>
              <a:t> Package </a:t>
            </a:r>
            <a:r>
              <a:rPr lang="en-US" dirty="0">
                <a:latin typeface="+mn-lt"/>
                <a:cs typeface="Inconsolata"/>
              </a:rPr>
              <a:t>I</a:t>
            </a:r>
            <a:r>
              <a:rPr lang="en-US" dirty="0" smtClean="0">
                <a:latin typeface="+mn-lt"/>
                <a:cs typeface="Inconsolata"/>
              </a:rPr>
              <a:t>nstalled?</a:t>
            </a:r>
            <a:endParaRPr lang="en-US" dirty="0">
              <a:latin typeface="+mn-lt"/>
              <a:cs typeface="Inconsolata"/>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Inconsolata"/>
              </a:rPr>
              <a:t>http://</a:t>
            </a:r>
            <a:r>
              <a:rPr lang="en-US" sz="3200" dirty="0" err="1">
                <a:cs typeface="Inconsolata"/>
              </a:rPr>
              <a:t>serverspec.org</a:t>
            </a:r>
            <a:r>
              <a:rPr lang="en-US" sz="3200" dirty="0">
                <a:cs typeface="Inconsolata"/>
              </a:rPr>
              <a:t>/</a:t>
            </a:r>
            <a:r>
              <a:rPr lang="en-US" sz="3200" dirty="0" err="1">
                <a:cs typeface="Inconsolata"/>
              </a:rPr>
              <a:t>resource_types.html#package</a:t>
            </a:r>
            <a:endParaRPr lang="en-US" sz="3200" dirty="0">
              <a:cs typeface="Inconsolata"/>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1734002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File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077200" y="7049870"/>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Inconsolata"/>
              </a:rPr>
              <a:t>http://</a:t>
            </a:r>
            <a:r>
              <a:rPr lang="en-US" sz="3200" dirty="0" err="1">
                <a:cs typeface="Inconsolata"/>
              </a:rPr>
              <a:t>kitchen.ci</a:t>
            </a:r>
            <a:r>
              <a:rPr lang="en-US" sz="3200" dirty="0">
                <a:cs typeface="Inconsolata"/>
              </a:rPr>
              <a:t>/docs/getting-started/writing-test</a:t>
            </a: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3449415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File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Describing a body of tests for the </a:t>
            </a:r>
            <a:r>
              <a:rPr lang="en-US" dirty="0"/>
              <a:t>"workstation" </a:t>
            </a:r>
            <a:r>
              <a:rPr lang="en-US" dirty="0" smtClean="0"/>
              <a:t>cookbook's default recipe.</a:t>
            </a:r>
            <a:endParaRPr lang="en-US" dirty="0"/>
          </a:p>
        </p:txBody>
      </p:sp>
      <p:sp>
        <p:nvSpPr>
          <p:cNvPr id="11" name="TextBox 10"/>
          <p:cNvSpPr txBox="1"/>
          <p:nvPr/>
        </p:nvSpPr>
        <p:spPr bwMode="white">
          <a:xfrm>
            <a:off x="8050760" y="7358043"/>
            <a:ext cx="8263311" cy="643000"/>
          </a:xfrm>
          <a:prstGeom prst="rect">
            <a:avLst/>
          </a:prstGeom>
        </p:spPr>
        <p:txBody>
          <a:bodyPr vert="horz" wrap="none" lIns="121920" tIns="121920" rIns="121920" bIns="121920" rtlCol="0">
            <a:noAutofit/>
          </a:bodyPr>
          <a:lstStyle/>
          <a:p>
            <a:pPr algn="ctr"/>
            <a:r>
              <a:rPr lang="en-US" sz="2800" dirty="0">
                <a:cs typeface="Inconsolata"/>
              </a:rPr>
              <a:t>http://</a:t>
            </a:r>
            <a:r>
              <a:rPr lang="en-US" sz="2800" dirty="0" err="1">
                <a:cs typeface="Inconsolata"/>
              </a:rPr>
              <a:t>serverspec.org</a:t>
            </a:r>
            <a:r>
              <a:rPr lang="en-US" sz="2800" dirty="0">
                <a:cs typeface="Inconsolata"/>
              </a:rPr>
              <a:t>/</a:t>
            </a:r>
            <a:r>
              <a:rPr lang="en-US" sz="2800" dirty="0" err="1">
                <a:cs typeface="Inconsolata"/>
              </a:rPr>
              <a:t>resource_types.html#package</a:t>
            </a:r>
            <a:endParaRPr lang="en-US" sz="2800" dirty="0">
              <a:cs typeface="Inconsolata"/>
            </a:endParaRPr>
          </a:p>
        </p:txBody>
      </p:sp>
      <p:sp>
        <p:nvSpPr>
          <p:cNvPr id="19" name="Rectangle 18"/>
          <p:cNvSpPr/>
          <p:nvPr/>
        </p:nvSpPr>
        <p:spPr bwMode="auto">
          <a:xfrm>
            <a:off x="1137007" y="304397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6738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97063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Time for Testing</a:t>
            </a:r>
            <a:endParaRPr lang="en-US" dirty="0"/>
          </a:p>
        </p:txBody>
      </p:sp>
      <p:sp>
        <p:nvSpPr>
          <p:cNvPr id="3" name="Subtitle 2"/>
          <p:cNvSpPr>
            <a:spLocks noGrp="1"/>
          </p:cNvSpPr>
          <p:nvPr>
            <p:ph type="subTitle" idx="1"/>
          </p:nvPr>
        </p:nvSpPr>
        <p:spPr/>
        <p:txBody>
          <a:bodyPr/>
          <a:lstStyle/>
          <a:p>
            <a:r>
              <a:rPr lang="en-US" dirty="0" smtClean="0"/>
              <a:t>Estimate how long it would take to accomplish testing the cookbook.</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449086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
        <p:nvSpPr>
          <p:cNvPr id="10" name="TextBox 9"/>
          <p:cNvSpPr txBox="1"/>
          <p:nvPr/>
        </p:nvSpPr>
        <p:spPr bwMode="white">
          <a:xfrm>
            <a:off x="8050760" y="7358043"/>
            <a:ext cx="8263311" cy="643000"/>
          </a:xfrm>
          <a:prstGeom prst="rect">
            <a:avLst/>
          </a:prstGeom>
        </p:spPr>
        <p:txBody>
          <a:bodyPr vert="horz" wrap="none" lIns="121920" tIns="121920" rIns="121920" bIns="121920" rtlCol="0">
            <a:noAutofit/>
          </a:bodyPr>
          <a:lstStyle/>
          <a:p>
            <a:pPr algn="ctr"/>
            <a:r>
              <a:rPr lang="en-US" sz="2800" dirty="0">
                <a:cs typeface="Inconsolata"/>
              </a:rPr>
              <a:t>http://</a:t>
            </a:r>
            <a:r>
              <a:rPr lang="en-US" sz="2800" dirty="0" err="1">
                <a:cs typeface="Inconsolata"/>
              </a:rPr>
              <a:t>serverspec.org</a:t>
            </a:r>
            <a:r>
              <a:rPr lang="en-US" sz="2800" dirty="0">
                <a:cs typeface="Inconsolata"/>
              </a:rPr>
              <a:t>/</a:t>
            </a:r>
            <a:r>
              <a:rPr lang="en-US" sz="2800" dirty="0" err="1">
                <a:cs typeface="Inconsolata"/>
              </a:rPr>
              <a:t>resource_types.html#package</a:t>
            </a:r>
            <a:endParaRPr lang="en-US" sz="2800" dirty="0">
              <a:cs typeface="Inconsolata"/>
            </a:endParaRPr>
          </a:p>
        </p:txBody>
      </p:sp>
    </p:spTree>
    <p:extLst>
      <p:ext uri="{BB962C8B-B14F-4D97-AF65-F5344CB8AC3E}">
        <p14:creationId xmlns:p14="http://schemas.microsoft.com/office/powerpoint/2010/main" val="296958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Inconsolata"/>
              </a:rPr>
              <a:t>http://</a:t>
            </a:r>
            <a:r>
              <a:rPr lang="en-US" sz="2400" dirty="0" err="1">
                <a:cs typeface="Inconsolata"/>
              </a:rPr>
              <a:t>kitchen.ci</a:t>
            </a:r>
            <a:r>
              <a:rPr lang="en-US" sz="2400" dirty="0">
                <a:cs typeface="Inconsolata"/>
              </a:rPr>
              <a:t>/docs/getting-started/writing-test</a:t>
            </a: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5155164" y="3654384"/>
            <a:ext cx="2742427"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9154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t>This corresponds exactly to the Suite name we set up in the </a:t>
            </a:r>
            <a:r>
              <a:rPr lang="en-US" sz="2667" dirty="0">
                <a:latin typeface="Inconsolata"/>
                <a:cs typeface="Inconsolata"/>
              </a:rPr>
              <a:t>.</a:t>
            </a:r>
            <a:r>
              <a:rPr lang="en-US" sz="2667" dirty="0" err="1">
                <a:latin typeface="Inconsolata"/>
                <a:cs typeface="Inconsolata"/>
              </a:rPr>
              <a:t>kitchen.yml</a:t>
            </a:r>
            <a:r>
              <a:rPr lang="en-US" sz="2667" dirty="0"/>
              <a:t> file. If we had a suite called "server-only", then you would put tests for the server only suite under</a:t>
            </a:r>
          </a:p>
        </p:txBody>
      </p:sp>
      <p:sp>
        <p:nvSpPr>
          <p:cNvPr id="6" name="Rectangle 5"/>
          <p:cNvSpPr/>
          <p:nvPr/>
        </p:nvSpPr>
        <p:spPr bwMode="auto">
          <a:xfrm>
            <a:off x="8053588" y="3632949"/>
            <a:ext cx="1221811"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52</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3537991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6" name="Rectangle 5"/>
          <p:cNvSpPr/>
          <p:nvPr/>
        </p:nvSpPr>
        <p:spPr bwMode="auto">
          <a:xfrm>
            <a:off x="9459259" y="3611516"/>
            <a:ext cx="1630339"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53</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1225044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name after the recipe they test and end with the suffix "_</a:t>
            </a:r>
            <a:r>
              <a:rPr lang="en-US" sz="2667" dirty="0" err="1"/>
              <a:t>spec.rb</a:t>
            </a:r>
            <a:r>
              <a:rPr lang="en-US" sz="2667" dirty="0"/>
              <a:t>". A spec missing that will not be found when executing </a:t>
            </a:r>
            <a:r>
              <a:rPr lang="en-US" sz="2667" dirty="0">
                <a:latin typeface="Inconsolata"/>
                <a:cs typeface="Inconsolata"/>
              </a:rPr>
              <a:t>kitchen verify</a:t>
            </a:r>
            <a:r>
              <a:rPr lang="en-US" sz="2667" dirty="0"/>
              <a:t>.</a:t>
            </a:r>
          </a:p>
        </p:txBody>
      </p:sp>
      <p:sp>
        <p:nvSpPr>
          <p:cNvPr id="6" name="Rectangle 5"/>
          <p:cNvSpPr/>
          <p:nvPr/>
        </p:nvSpPr>
        <p:spPr bwMode="auto">
          <a:xfrm>
            <a:off x="11224472" y="3611516"/>
            <a:ext cx="2627917"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54</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2968154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878696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Move into the Cookbook</a:t>
            </a:r>
            <a:endParaRPr lang="en-US" dirty="0"/>
          </a:p>
        </p:txBody>
      </p:sp>
      <p:sp>
        <p:nvSpPr>
          <p:cNvPr id="4" name="Text Placeholder 3"/>
          <p:cNvSpPr>
            <a:spLocks noGrp="1"/>
          </p:cNvSpPr>
          <p:nvPr>
            <p:ph type="body" sz="quarter" idx="11"/>
          </p:nvPr>
        </p:nvSpPr>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843249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5977108"/>
          </a:xfrm>
        </p:spPr>
        <p:txBody>
          <a:bodyPr/>
          <a:lstStyle/>
          <a:p>
            <a:r>
              <a:rPr lang="en-US" dirty="0"/>
              <a:t>-----&gt; Starting Kitchen (v1.4.0)</a:t>
            </a:r>
          </a:p>
          <a:p>
            <a:r>
              <a:rPr lang="en-US" dirty="0"/>
              <a:t>-----&gt; Setting up &lt;default</a:t>
            </a:r>
            <a:r>
              <a:rPr lang="en-US" dirty="0" smtClean="0"/>
              <a:t>-ubuntu-1404&gt;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smtClean="0"/>
          </a:p>
        </p:txBody>
      </p:sp>
      <p:sp>
        <p:nvSpPr>
          <p:cNvPr id="3" name="Title 2"/>
          <p:cNvSpPr>
            <a:spLocks noGrp="1"/>
          </p:cNvSpPr>
          <p:nvPr>
            <p:ph type="title"/>
          </p:nvPr>
        </p:nvSpPr>
        <p:spPr/>
        <p:txBody>
          <a:bodyPr/>
          <a:lstStyle/>
          <a:p>
            <a:r>
              <a:rPr lang="en-US" dirty="0" smtClean="0"/>
              <a:t>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2013348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~/cookbooks/workstation</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first test for the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3739747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252956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Interval</a:t>
            </a:r>
            <a:endParaRPr lang="en-US" dirty="0"/>
          </a:p>
        </p:txBody>
      </p:sp>
      <p:sp>
        <p:nvSpPr>
          <p:cNvPr id="3" name="Subtitle 2"/>
          <p:cNvSpPr>
            <a:spLocks noGrp="1"/>
          </p:cNvSpPr>
          <p:nvPr>
            <p:ph type="subTitle" idx="1"/>
          </p:nvPr>
        </p:nvSpPr>
        <p:spPr/>
        <p:txBody>
          <a:bodyPr/>
          <a:lstStyle/>
          <a:p>
            <a:r>
              <a:rPr lang="en-US" dirty="0" smtClean="0"/>
              <a:t>How often do you test your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577999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p:txBody>
          <a:bodyPr/>
          <a:lstStyle/>
          <a:p>
            <a:r>
              <a:rPr lang="en-US" dirty="0" err="1" smtClean="0"/>
              <a:t>ServerSpec</a:t>
            </a:r>
            <a:r>
              <a:rPr lang="en-US" dirty="0" smtClean="0"/>
              <a:t> can help us assert different characteristics about files on the file system. Like if it is a file, directory, socket or </a:t>
            </a:r>
            <a:r>
              <a:rPr lang="en-US" dirty="0" err="1" smtClean="0"/>
              <a:t>symlink</a:t>
            </a:r>
            <a:r>
              <a:rPr lang="en-US" dirty="0" smtClean="0"/>
              <a:t>. </a:t>
            </a:r>
            <a:r>
              <a:rPr lang="en-US" dirty="0"/>
              <a:t>T</a:t>
            </a:r>
            <a:r>
              <a:rPr lang="en-US" dirty="0" smtClean="0"/>
              <a:t>he mode, owner, or group. If it is readable, writeable, or executable. Event the </a:t>
            </a:r>
            <a:r>
              <a:rPr lang="en-US" dirty="0"/>
              <a:t>data it </a:t>
            </a:r>
            <a:r>
              <a:rPr lang="en-US" dirty="0" smtClean="0"/>
              <a:t>contains.</a:t>
            </a:r>
            <a:endParaRPr lang="en-US" dirty="0"/>
          </a:p>
        </p:txBody>
      </p:sp>
      <p:sp>
        <p:nvSpPr>
          <p:cNvPr id="5" name="Content Placeholder 3"/>
          <p:cNvSpPr>
            <a:spLocks noGrp="1"/>
          </p:cNvSpPr>
          <p:nvPr>
            <p:ph sz="quarter" idx="4294967295"/>
          </p:nvPr>
        </p:nvSpPr>
        <p:spPr>
          <a:xfrm>
            <a:off x="3669213" y="7481413"/>
            <a:ext cx="8917577" cy="524133"/>
          </a:xfrm>
        </p:spPr>
        <p:txBody>
          <a:bodyPr anchor="ctr">
            <a:normAutofit/>
          </a:bodyPr>
          <a:lstStyle>
            <a:lvl1pPr marL="0" indent="0" algn="ctr">
              <a:buNone/>
              <a:defRPr sz="1800">
                <a:solidFill>
                  <a:schemeClr val="tx1"/>
                </a:solidFill>
              </a:defRPr>
            </a:lvl1pPr>
          </a:lstStyle>
          <a:p>
            <a:r>
              <a:rPr lang="en-US" sz="2400" dirty="0"/>
              <a:t>http://</a:t>
            </a:r>
            <a:r>
              <a:rPr lang="en-US" sz="2400" dirty="0" err="1"/>
              <a:t>serverspec.org</a:t>
            </a:r>
            <a:r>
              <a:rPr lang="en-US" sz="2400" dirty="0"/>
              <a:t>/</a:t>
            </a:r>
            <a:r>
              <a:rPr lang="en-US" sz="2400" dirty="0" err="1"/>
              <a:t>resource_types.html#</a:t>
            </a:r>
            <a:r>
              <a:rPr lang="en-US" sz="2400" dirty="0" err="1" smtClean="0"/>
              <a:t>file</a:t>
            </a:r>
            <a:endParaRPr lang="en-US" sz="24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640828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smtClean="0"/>
              <a:t>passwd</a:t>
            </a:r>
            <a:r>
              <a:rPr lang="en-US" dirty="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passwd</a:t>
            </a:r>
            <a:r>
              <a:rPr lang="en-US" dirty="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2592508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httpd</a:t>
            </a:r>
            <a:r>
              <a:rPr lang="en-US" dirty="0"/>
              <a:t>/</a:t>
            </a:r>
            <a:r>
              <a:rPr lang="en-US" dirty="0" err="1"/>
              <a:t>conf</a:t>
            </a:r>
            <a:r>
              <a:rPr lang="en-US" dirty="0"/>
              <a:t>/</a:t>
            </a:r>
            <a:r>
              <a:rPr lang="en-US" dirty="0" err="1" smtClean="0"/>
              <a:t>httpd.conf</a:t>
            </a:r>
            <a:r>
              <a:rPr lang="en-US" dirty="0" smtClean="0"/>
              <a:t>") </a:t>
            </a:r>
            <a:r>
              <a:rPr lang="en-US" dirty="0"/>
              <a:t>do</a:t>
            </a:r>
          </a:p>
          <a:p>
            <a:r>
              <a:rPr lang="en-US" dirty="0"/>
              <a:t>  </a:t>
            </a:r>
            <a:r>
              <a:rPr lang="en-US" dirty="0" smtClean="0"/>
              <a:t>its(:content) { should match /</a:t>
            </a:r>
            <a:r>
              <a:rPr lang="en-US" dirty="0" err="1" smtClean="0"/>
              <a:t>ServerName</a:t>
            </a:r>
            <a:r>
              <a:rPr lang="en-US" dirty="0" smtClean="0"/>
              <a:t> www.example.jp/ }</a:t>
            </a:r>
          </a:p>
          <a:p>
            <a:r>
              <a:rPr lang="en-US" dirty="0" smtClean="0"/>
              <a:t> end</a:t>
            </a:r>
            <a:endParaRPr lang="en-US" dirty="0"/>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en-US" dirty="0"/>
              <a:t>"</a:t>
            </a:r>
            <a:r>
              <a:rPr lang="en-US" dirty="0" smtClean="0"/>
              <a:t> to have content that matches "</a:t>
            </a:r>
            <a:r>
              <a:rPr lang="en-US" dirty="0" err="1" smtClean="0"/>
              <a:t>ServerName</a:t>
            </a:r>
            <a:r>
              <a:rPr lang="en-US" dirty="0" smtClean="0"/>
              <a:t> </a:t>
            </a:r>
            <a:r>
              <a:rPr lang="en-US" dirty="0" err="1" smtClean="0"/>
              <a:t>www.example.jp</a:t>
            </a:r>
            <a:r>
              <a:rPr lang="en-US" dirty="0"/>
              <a:t>"</a:t>
            </a: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62</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Tree>
    <p:extLst>
      <p:ext uri="{BB962C8B-B14F-4D97-AF65-F5344CB8AC3E}">
        <p14:creationId xmlns:p14="http://schemas.microsoft.com/office/powerpoint/2010/main" val="322567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sudoers</a:t>
            </a:r>
            <a:r>
              <a:rPr lang="en-US" dirty="0"/>
              <a:t>") do</a:t>
            </a:r>
          </a:p>
          <a:p>
            <a:r>
              <a:rPr lang="en-US" dirty="0"/>
              <a:t>  it { should </a:t>
            </a:r>
            <a:r>
              <a:rPr lang="en-US" dirty="0" err="1"/>
              <a:t>be_owned_by</a:t>
            </a:r>
            <a:r>
              <a:rPr lang="en-US" dirty="0"/>
              <a:t> "root"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sudoers</a:t>
            </a:r>
            <a:r>
              <a:rPr lang="en-US" dirty="0" smtClean="0"/>
              <a:t>" to be owned by the "root" user.</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35602186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a:xfrm>
            <a:off x="3013753" y="3419853"/>
            <a:ext cx="10974132" cy="4350949"/>
          </a:xfrm>
        </p:spPr>
        <p:txBody>
          <a:bodyPr/>
          <a:lstStyle/>
          <a:p>
            <a:pPr marL="609585" indent="-609585">
              <a:buFont typeface="Wingdings" charset="2"/>
              <a:buChar char="q"/>
            </a:pPr>
            <a:r>
              <a:rPr lang="en-US" dirty="0" smtClean="0"/>
              <a:t>Add tests that validate that the remaining package resources have been installed</a:t>
            </a:r>
          </a:p>
          <a:p>
            <a:pPr marL="609585" indent="-609585">
              <a:buFont typeface="Wingdings" charset="2"/>
              <a:buChar char="q"/>
            </a:pPr>
            <a:endParaRPr lang="en-US" dirty="0" smtClean="0"/>
          </a:p>
          <a:p>
            <a:pPr marL="609585" indent="-609585">
              <a:buFont typeface="Wingdings" charset="2"/>
              <a:buChar char="q"/>
            </a:pPr>
            <a:r>
              <a:rPr lang="en-US" dirty="0" smtClean="0"/>
              <a:t>Add tests that validate the file resource</a:t>
            </a:r>
          </a:p>
          <a:p>
            <a:pPr marL="609585" indent="-609585">
              <a:buFont typeface="Wingdings" charset="2"/>
              <a:buChar char="q"/>
            </a:pPr>
            <a:endParaRPr lang="en-US" dirty="0" smtClean="0"/>
          </a:p>
          <a:p>
            <a:pPr marL="609585" indent="-609585">
              <a:buFont typeface="Wingdings" charset="2"/>
              <a:buChar char="q"/>
            </a:pPr>
            <a:r>
              <a:rPr lang="en-US" dirty="0" smtClean="0"/>
              <a:t>Run </a:t>
            </a:r>
            <a:r>
              <a:rPr lang="en-US" dirty="0">
                <a:latin typeface="Inconsolata"/>
                <a:cs typeface="Inconsolata"/>
              </a:rPr>
              <a:t>kitchen </a:t>
            </a:r>
            <a:r>
              <a:rPr lang="en-US" dirty="0" smtClean="0">
                <a:latin typeface="Inconsolata"/>
                <a:cs typeface="Inconsolata"/>
              </a:rPr>
              <a:t>verify </a:t>
            </a:r>
            <a:r>
              <a:rPr lang="en-US" dirty="0" smtClean="0"/>
              <a:t>to </a:t>
            </a:r>
            <a:r>
              <a:rPr lang="en-US" dirty="0"/>
              <a:t>validate the test meets the expectations that you </a:t>
            </a:r>
            <a:r>
              <a:rPr lang="en-US" dirty="0" smtClean="0"/>
              <a:t>defined</a:t>
            </a:r>
            <a:endParaRPr lang="en-US"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t>http://</a:t>
            </a:r>
            <a:r>
              <a:rPr lang="en-US" sz="2400" dirty="0" smtClean="0"/>
              <a:t>serverspec.org/resource_types.html#package                     http</a:t>
            </a:r>
            <a:r>
              <a:rPr lang="en-US" sz="2400" dirty="0"/>
              <a:t>://serverspec.org/resource_types.html#file</a:t>
            </a:r>
          </a:p>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363492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err="1"/>
              <a:t>git</a:t>
            </a:r>
            <a:r>
              <a:rPr lang="en-US" sz="2400" dirty="0"/>
              <a:t>") do</a:t>
            </a:r>
          </a:p>
          <a:p>
            <a:r>
              <a:rPr lang="en-US" sz="2400" dirty="0"/>
              <a:t>    it { should be installed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The package named "</a:t>
            </a:r>
            <a:r>
              <a:rPr lang="en-US" dirty="0" err="1" smtClean="0"/>
              <a:t>git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resource_types.html#package</a:t>
            </a:r>
            <a:endParaRPr lang="en-US" dirty="0">
              <a:solidFill>
                <a:srgbClr val="3E4346"/>
              </a:solidFill>
            </a:endParaRPr>
          </a:p>
        </p:txBody>
      </p:sp>
      <p:sp>
        <p:nvSpPr>
          <p:cNvPr id="12" name="Text Placeholder 6"/>
          <p:cNvSpPr>
            <a:spLocks noGrp="1"/>
          </p:cNvSpPr>
          <p:nvPr>
            <p:ph type="body" sz="quarter" idx="14"/>
          </p:nvPr>
        </p:nvSpPr>
        <p:spPr>
          <a:xfrm>
            <a:off x="1120489" y="5784428"/>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2283326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err="1"/>
              <a:t>git</a:t>
            </a:r>
            <a:r>
              <a:rPr lang="en-US" sz="2400" dirty="0"/>
              <a:t>") do</a:t>
            </a:r>
          </a:p>
          <a:p>
            <a:r>
              <a:rPr lang="en-US" sz="2400" dirty="0"/>
              <a:t>    it { should be installed }</a:t>
            </a:r>
          </a:p>
          <a:p>
            <a:r>
              <a:rPr lang="en-US" sz="2400" dirty="0"/>
              <a:t>  end</a:t>
            </a:r>
          </a:p>
          <a:p>
            <a:endParaRPr lang="en-US" sz="2400" dirty="0"/>
          </a:p>
          <a:p>
            <a:r>
              <a:rPr lang="en-US" sz="2400" dirty="0"/>
              <a:t>  describe file("/</a:t>
            </a:r>
            <a:r>
              <a:rPr lang="en-US" sz="2400" dirty="0" err="1"/>
              <a:t>etc</a:t>
            </a:r>
            <a:r>
              <a:rPr lang="en-US" sz="2400" dirty="0"/>
              <a:t>/</a:t>
            </a:r>
            <a:r>
              <a:rPr lang="en-US" sz="2400" dirty="0" err="1"/>
              <a:t>motd</a:t>
            </a:r>
            <a:r>
              <a:rPr lang="en-US" sz="2400" dirty="0"/>
              <a:t>") do</a:t>
            </a:r>
          </a:p>
          <a:p>
            <a:r>
              <a:rPr lang="en-US" sz="2400" dirty="0"/>
              <a:t>    it { should </a:t>
            </a:r>
            <a:r>
              <a:rPr lang="en-US" sz="2400" dirty="0" err="1"/>
              <a:t>be_owned_by</a:t>
            </a:r>
            <a:r>
              <a:rPr lang="en-US" sz="2400" dirty="0"/>
              <a:t> "root" }</a:t>
            </a:r>
          </a:p>
          <a:p>
            <a:r>
              <a:rPr lang="en-US" sz="2400"/>
              <a:t>end</a:t>
            </a:r>
            <a:endParaRPr lang="en-US" sz="2400" dirty="0"/>
          </a:p>
          <a:p>
            <a:endParaRPr lang="en-US" sz="2400" dirty="0"/>
          </a:p>
          <a:p>
            <a:r>
              <a:rPr lang="en-US" sz="2400" dirty="0"/>
              <a:t>end</a:t>
            </a:r>
          </a:p>
        </p:txBody>
      </p:sp>
      <p:sp>
        <p:nvSpPr>
          <p:cNvPr id="15" name="Text Placeholder 14"/>
          <p:cNvSpPr>
            <a:spLocks noGrp="1"/>
          </p:cNvSpPr>
          <p:nvPr>
            <p:ph type="body" sz="quarter" idx="11"/>
          </p:nvPr>
        </p:nvSpPr>
        <p:spPr/>
        <p:txBody>
          <a:bodyPr>
            <a:normAutofit fontScale="70000" lnSpcReduction="20000"/>
          </a:bodyPr>
          <a:lstStyle/>
          <a:p>
            <a:r>
              <a:rPr lang="en-US" dirty="0" smtClean="0"/>
              <a:t>~/cookbooks</a:t>
            </a:r>
            <a:r>
              <a:rPr lang="en-US" dirty="0"/>
              <a:t>/workstation/test/integration/default/</a:t>
            </a:r>
            <a:r>
              <a:rPr lang="en-US" dirty="0" err="1"/>
              <a:t>serverspec</a:t>
            </a:r>
            <a:r>
              <a:rPr lang="en-US" dirty="0"/>
              <a:t>/</a:t>
            </a:r>
            <a:r>
              <a:rPr lang="en-US" dirty="0" err="1"/>
              <a:t>default_spec.rb</a:t>
            </a:r>
            <a:endParaRPr lang="en-US" dirty="0"/>
          </a:p>
        </p:txBody>
      </p:sp>
      <p:sp>
        <p:nvSpPr>
          <p:cNvPr id="16" name="Content Placeholder 15"/>
          <p:cNvSpPr>
            <a:spLocks noGrp="1"/>
          </p:cNvSpPr>
          <p:nvPr>
            <p:ph sz="quarter" idx="12"/>
          </p:nvPr>
        </p:nvSpPr>
        <p:spPr/>
        <p:txBody>
          <a:bodyPr/>
          <a:lstStyle/>
          <a:p>
            <a:r>
              <a:rPr lang="en-US" dirty="0" smtClean="0"/>
              <a:t>The file named "/</a:t>
            </a:r>
            <a:r>
              <a:rPr lang="en-US" dirty="0" err="1" smtClean="0"/>
              <a:t>etc</a:t>
            </a:r>
            <a:r>
              <a:rPr lang="en-US" dirty="0" smtClean="0"/>
              <a:t>/</a:t>
            </a:r>
            <a:r>
              <a:rPr lang="en-US" dirty="0" err="1" smtClean="0"/>
              <a:t>motd</a:t>
            </a:r>
            <a:r>
              <a:rPr lang="en-US" dirty="0" smtClean="0"/>
              <a:t>" should be owned by "root".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resource_types.html#file</a:t>
            </a:r>
            <a:endParaRPr lang="en-US" dirty="0">
              <a:solidFill>
                <a:srgbClr val="3E4346"/>
              </a:solidFill>
            </a:endParaRPr>
          </a:p>
        </p:txBody>
      </p:sp>
      <p:sp>
        <p:nvSpPr>
          <p:cNvPr id="12" name="Text Placeholder 6"/>
          <p:cNvSpPr>
            <a:spLocks noGrp="1"/>
          </p:cNvSpPr>
          <p:nvPr>
            <p:ph type="body" sz="quarter" idx="14"/>
          </p:nvPr>
        </p:nvSpPr>
        <p:spPr>
          <a:xfrm>
            <a:off x="1120488" y="49264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3232655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additional tests for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2561468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3403410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Inconsolata"/>
              <a:cs typeface="Inconsolata"/>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3743780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What's the Risk?</a:t>
            </a:r>
            <a:endParaRPr lang="en-US" dirty="0"/>
          </a:p>
        </p:txBody>
      </p:sp>
      <p:sp>
        <p:nvSpPr>
          <p:cNvPr id="3" name="Subtitle 2"/>
          <p:cNvSpPr>
            <a:spLocks noGrp="1"/>
          </p:cNvSpPr>
          <p:nvPr>
            <p:ph type="subTitle" idx="1"/>
          </p:nvPr>
        </p:nvSpPr>
        <p:spPr/>
        <p:txBody>
          <a:bodyPr/>
          <a:lstStyle/>
          <a:p>
            <a:r>
              <a:rPr lang="en-US" dirty="0" smtClean="0"/>
              <a:t>How often do you think changes will occur? </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458265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3543429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manual tests do we use now to validate a working web server?</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3446534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dirty="0"/>
              <a:t>Create a test file for the </a:t>
            </a:r>
            <a:r>
              <a:rPr lang="en-US" dirty="0" smtClean="0"/>
              <a:t>"apache" </a:t>
            </a:r>
            <a:r>
              <a:rPr lang="en-US" dirty="0"/>
              <a:t>cookbook's default recipe</a:t>
            </a:r>
          </a:p>
          <a:p>
            <a:pPr marL="609585" indent="-609585">
              <a:buFont typeface="Wingdings" charset="2"/>
              <a:buChar char="q"/>
            </a:pPr>
            <a:endParaRPr lang="en-US" dirty="0" smtClean="0"/>
          </a:p>
          <a:p>
            <a:pPr marL="609585" indent="-609585">
              <a:buFont typeface="Wingdings" charset="2"/>
              <a:buChar char="q"/>
            </a:pPr>
            <a:r>
              <a:rPr lang="en-US" dirty="0" smtClean="0"/>
              <a:t>Add </a:t>
            </a:r>
            <a:r>
              <a:rPr lang="en-US" dirty="0"/>
              <a:t>tests that validate a working </a:t>
            </a:r>
            <a:r>
              <a:rPr lang="en-US" dirty="0" smtClean="0"/>
              <a:t>web server</a:t>
            </a:r>
            <a:endParaRPr lang="en-US" dirty="0"/>
          </a:p>
          <a:p>
            <a:pPr marL="609585" indent="-609585">
              <a:buFont typeface="Wingdings" charset="2"/>
              <a:buChar char="q"/>
            </a:pPr>
            <a:endParaRPr lang="en-US" dirty="0" smtClean="0"/>
          </a:p>
          <a:p>
            <a:pPr marL="609585" indent="-609585">
              <a:buFont typeface="Wingdings" charset="2"/>
              <a:buChar char="q"/>
            </a:pPr>
            <a:r>
              <a:rPr lang="en-US" dirty="0" smtClean="0"/>
              <a:t>Run </a:t>
            </a:r>
            <a:r>
              <a:rPr lang="en-US" dirty="0">
                <a:latin typeface="Inconsolata"/>
                <a:cs typeface="Inconsolata"/>
              </a:rPr>
              <a:t>kitchen </a:t>
            </a:r>
            <a:r>
              <a:rPr lang="en-US" dirty="0" smtClean="0">
                <a:latin typeface="Inconsolata"/>
                <a:cs typeface="Inconsolata"/>
              </a:rPr>
              <a:t>verify</a:t>
            </a:r>
            <a:endParaRPr lang="en-US" dirty="0">
              <a:latin typeface="Inconsolata"/>
              <a:cs typeface="Inconsolata"/>
            </a:endParaRPr>
          </a:p>
        </p:txBody>
      </p:sp>
      <p:sp>
        <p:nvSpPr>
          <p:cNvPr id="4" name="Content Placeholder 3"/>
          <p:cNvSpPr txBox="1">
            <a:spLocks/>
          </p:cNvSpPr>
          <p:nvPr/>
        </p:nvSpPr>
        <p:spPr>
          <a:xfrm>
            <a:off x="4125344" y="7232616"/>
            <a:ext cx="8005313" cy="1103169"/>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t>http://</a:t>
            </a:r>
            <a:r>
              <a:rPr lang="en-US" sz="2400" dirty="0" smtClean="0"/>
              <a:t>serverspec.org/resource_types.html#port	                                  </a:t>
            </a:r>
            <a:r>
              <a:rPr lang="en-US" sz="2400" dirty="0"/>
              <a:t>http://serverspec.org/resource_types.html#command</a:t>
            </a:r>
          </a:p>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72</a:t>
            </a:fld>
            <a:endParaRPr lang="en-US" dirty="0"/>
          </a:p>
        </p:txBody>
      </p:sp>
    </p:spTree>
    <p:extLst>
      <p:ext uri="{BB962C8B-B14F-4D97-AF65-F5344CB8AC3E}">
        <p14:creationId xmlns:p14="http://schemas.microsoft.com/office/powerpoint/2010/main" val="1725861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Return </a:t>
            </a:r>
            <a:r>
              <a:rPr lang="en-US" dirty="0"/>
              <a:t>H</a:t>
            </a:r>
            <a:r>
              <a:rPr lang="en-US" dirty="0" smtClean="0"/>
              <a:t>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73</a:t>
            </a:fld>
            <a:endParaRPr lang="en-US" dirty="0"/>
          </a:p>
        </p:txBody>
      </p:sp>
    </p:spTree>
    <p:extLst>
      <p:ext uri="{BB962C8B-B14F-4D97-AF65-F5344CB8AC3E}">
        <p14:creationId xmlns:p14="http://schemas.microsoft.com/office/powerpoint/2010/main" val="4242944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in to the apache Cookbook</a:t>
            </a:r>
            <a:endParaRPr lang="en-US" dirty="0"/>
          </a:p>
        </p:txBody>
      </p:sp>
      <p:sp>
        <p:nvSpPr>
          <p:cNvPr id="4" name="Text Placeholder 3"/>
          <p:cNvSpPr>
            <a:spLocks noGrp="1"/>
          </p:cNvSpPr>
          <p:nvPr>
            <p:ph type="body" sz="quarter" idx="11"/>
          </p:nvPr>
        </p:nvSpPr>
        <p:spPr/>
        <p:txBody>
          <a:bodyPr/>
          <a:lstStyle/>
          <a:p>
            <a:r>
              <a:rPr lang="en-US" dirty="0" smtClean="0"/>
              <a:t>$ cd cookbooks/apache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74</a:t>
            </a:fld>
            <a:endParaRPr lang="en-US" dirty="0"/>
          </a:p>
        </p:txBody>
      </p:sp>
    </p:spTree>
    <p:extLst>
      <p:ext uri="{BB962C8B-B14F-4D97-AF65-F5344CB8AC3E}">
        <p14:creationId xmlns:p14="http://schemas.microsoft.com/office/powerpoint/2010/main" val="461416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5" y="2113747"/>
            <a:ext cx="7774540" cy="6014253"/>
          </a:xfrm>
        </p:spPr>
        <p:txBody>
          <a:bodyPr>
            <a:noAutofit/>
          </a:bodyPr>
          <a:lstStyle/>
          <a:p>
            <a:r>
              <a:rPr lang="en-US" sz="2400" dirty="0" smtClean="0"/>
              <a:t>require "</a:t>
            </a:r>
            <a:r>
              <a:rPr lang="en-US" sz="2400" dirty="0" err="1" smtClean="0"/>
              <a:t>spec_helper</a:t>
            </a:r>
            <a:r>
              <a:rPr lang="en-US" sz="2400" dirty="0" smtClean="0"/>
              <a:t>"</a:t>
            </a:r>
          </a:p>
          <a:p>
            <a:endParaRPr lang="en-US" sz="2400" dirty="0" smtClean="0"/>
          </a:p>
          <a:p>
            <a:r>
              <a:rPr lang="en-US" sz="2400" dirty="0" smtClean="0"/>
              <a:t>describe "apache::default"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command("curl http://localhost")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fontScale="70000" lnSpcReduction="20000"/>
          </a:bodyPr>
          <a:lstStyle/>
          <a:p>
            <a:r>
              <a:rPr lang="en-US" smtClean="0"/>
              <a:t>~/cookbooks/apache/test/integration/default/serverspec/default_spec.rb</a:t>
            </a:r>
            <a:endParaRPr lang="en-US" dirty="0"/>
          </a:p>
        </p:txBody>
      </p:sp>
      <p:sp>
        <p:nvSpPr>
          <p:cNvPr id="16" name="Content Placeholder 15"/>
          <p:cNvSpPr>
            <a:spLocks noGrp="1"/>
          </p:cNvSpPr>
          <p:nvPr>
            <p:ph sz="quarter" idx="12"/>
          </p:nvPr>
        </p:nvSpPr>
        <p:spPr>
          <a:xfrm>
            <a:off x="9166577" y="2113748"/>
            <a:ext cx="6378223" cy="6294529"/>
          </a:xfrm>
        </p:spPr>
        <p:txBody>
          <a:bodyPr/>
          <a:lstStyle/>
          <a:p>
            <a:r>
              <a:rPr lang="en-US" smtClean="0"/>
              <a:t>The port 80 should be listening.</a:t>
            </a:r>
          </a:p>
          <a:p>
            <a:endParaRPr lang="en-US" smtClean="0"/>
          </a:p>
          <a:p>
            <a:r>
              <a:rPr lang="en-US" smtClean="0"/>
              <a:t>The standard out from the command "curl http://localhost" should match "Hello, world!"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75</a:t>
            </a:fld>
            <a:endParaRPr lang="en-US" dirty="0"/>
          </a:p>
        </p:txBody>
      </p:sp>
    </p:spTree>
    <p:extLst>
      <p:ext uri="{BB962C8B-B14F-4D97-AF65-F5344CB8AC3E}">
        <p14:creationId xmlns:p14="http://schemas.microsoft.com/office/powerpoint/2010/main" val="3092567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smtClean="0"/>
              <a:t> status</a:t>
            </a:r>
            <a:endParaRPr lang="en-US" dirty="0" smtClean="0"/>
          </a:p>
          <a:p>
            <a:r>
              <a:rPr lang="en-US" dirty="0" smtClean="0"/>
              <a:t>$ </a:t>
            </a:r>
            <a:r>
              <a:rPr lang="en-US" dirty="0" err="1" smtClean="0"/>
              <a:t>git</a:t>
            </a:r>
            <a:r>
              <a:rPr lang="en-US" dirty="0" smtClean="0"/>
              <a:t> commit -m "Added tests for the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76</a:t>
            </a:fld>
            <a:endParaRPr lang="en-US" dirty="0"/>
          </a:p>
        </p:txBody>
      </p:sp>
    </p:spTree>
    <p:extLst>
      <p:ext uri="{BB962C8B-B14F-4D97-AF65-F5344CB8AC3E}">
        <p14:creationId xmlns:p14="http://schemas.microsoft.com/office/powerpoint/2010/main" val="1322317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a:xfrm>
            <a:off x="3013753" y="3505071"/>
            <a:ext cx="10974132" cy="3358573"/>
          </a:xfrm>
        </p:spPr>
        <p:txBody>
          <a:bodyPr/>
          <a:lstStyle/>
          <a:p>
            <a:r>
              <a:rPr lang="en-US" dirty="0" smtClean="0"/>
              <a:t>What questions can we help </a:t>
            </a:r>
            <a:r>
              <a:rPr lang="en-US" smtClean="0"/>
              <a:t>you answer?</a:t>
            </a:r>
            <a:endParaRPr lang="en-US" dirty="0" smtClean="0"/>
          </a:p>
          <a:p>
            <a:endParaRPr lang="en-US" dirty="0"/>
          </a:p>
          <a:p>
            <a:pPr marL="609585" indent="-609585">
              <a:buFont typeface="Arial"/>
              <a:buChar char="•"/>
            </a:pPr>
            <a:r>
              <a:rPr lang="en-US" dirty="0" smtClean="0"/>
              <a:t>Test Kitchen</a:t>
            </a:r>
          </a:p>
          <a:p>
            <a:pPr marL="609585" indent="-609585">
              <a:buFont typeface="Arial"/>
              <a:buChar char="•"/>
            </a:pPr>
            <a:r>
              <a:rPr lang="en-US" dirty="0" err="1" smtClean="0"/>
              <a:t>ServerSpec</a:t>
            </a:r>
            <a:endParaRPr lang="en-US" dirty="0" smtClean="0"/>
          </a:p>
          <a:p>
            <a:pPr marL="609585" indent="-609585">
              <a:buFont typeface="Arial"/>
              <a:buChar char="•"/>
            </a:pPr>
            <a:r>
              <a:rPr lang="en-US" dirty="0" smtClean="0"/>
              <a:t>Testing</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77</a:t>
            </a:fld>
            <a:endParaRPr lang="en-US" dirty="0"/>
          </a:p>
        </p:txBody>
      </p:sp>
    </p:spTree>
    <p:extLst>
      <p:ext uri="{BB962C8B-B14F-4D97-AF65-F5344CB8AC3E}">
        <p14:creationId xmlns:p14="http://schemas.microsoft.com/office/powerpoint/2010/main" val="3415602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Is This </a:t>
            </a:r>
            <a:r>
              <a:rPr lang="en-US" dirty="0"/>
              <a:t>D</a:t>
            </a:r>
            <a:r>
              <a:rPr lang="en-US" dirty="0" smtClean="0"/>
              <a:t>angerous?</a:t>
            </a:r>
            <a:endParaRPr lang="en-US" dirty="0"/>
          </a:p>
        </p:txBody>
      </p:sp>
      <p:sp>
        <p:nvSpPr>
          <p:cNvPr id="3" name="Subtitle 2"/>
          <p:cNvSpPr>
            <a:spLocks noGrp="1"/>
          </p:cNvSpPr>
          <p:nvPr>
            <p:ph type="subTitle" idx="1"/>
          </p:nvPr>
        </p:nvSpPr>
        <p:spPr/>
        <p:txBody>
          <a:bodyPr/>
          <a:lstStyle/>
          <a:p>
            <a:r>
              <a:rPr lang="en-US" dirty="0"/>
              <a:t>What happens when the rate of cookbook changes exceed the time interval it takes to verify the cookbook?</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55280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770049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7bb5d761-a2ea-4873-95f7-7a6658fb3ef0"/>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14416</TotalTime>
  <Words>7002</Words>
  <Application>Microsoft Office PowerPoint</Application>
  <PresentationFormat>Custom</PresentationFormat>
  <Paragraphs>989</Paragraphs>
  <Slides>78</Slides>
  <Notes>78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78</vt:i4>
      </vt:variant>
    </vt:vector>
  </HeadingPairs>
  <TitlesOfParts>
    <vt:vector size="84" baseType="lpstr">
      <vt:lpstr>Arial</vt:lpstr>
      <vt:lpstr>Courier New</vt:lpstr>
      <vt:lpstr>Gill Sans MT</vt:lpstr>
      <vt:lpstr>Inconsolata</vt:lpstr>
      <vt:lpstr>Wingdings</vt:lpstr>
      <vt:lpstr>ChefDk3.2Template</vt:lpstr>
      <vt:lpstr>Testing Cookbooks</vt:lpstr>
      <vt:lpstr>Objectives</vt:lpstr>
      <vt:lpstr>Can We Test Cookbooks?</vt:lpstr>
      <vt:lpstr>Mandating Testing</vt:lpstr>
      <vt:lpstr>Time for Testing</vt:lpstr>
      <vt:lpstr>Testing Interval</vt:lpstr>
      <vt:lpstr>What's the Risk?</vt:lpstr>
      <vt:lpstr>Is This Dangerous?</vt:lpstr>
      <vt:lpstr>Code Testing</vt:lpstr>
      <vt:lpstr>Test Configuration</vt:lpstr>
      <vt:lpstr>Test Kitchen</vt:lpstr>
      <vt:lpstr>What Can kitchen Do?</vt:lpstr>
      <vt:lpstr>What Can kitchen init Do?</vt:lpstr>
      <vt:lpstr>Do We Have a .kitchen.yml?</vt:lpstr>
      <vt:lpstr>What is Inside .kitchen.yml?</vt:lpstr>
      <vt:lpstr>.kitchen.yml</vt:lpstr>
      <vt:lpstr>The kitchen Driver</vt:lpstr>
      <vt:lpstr>The kitchen Provisioner</vt:lpstr>
      <vt:lpstr>The kitchen Platforms</vt:lpstr>
      <vt:lpstr>The kitchen Suites</vt:lpstr>
      <vt:lpstr>The kitchen Suites</vt:lpstr>
      <vt:lpstr>Kitchen Test Matrix</vt:lpstr>
      <vt:lpstr>Example: Kitchen Test Matrix</vt:lpstr>
      <vt:lpstr>View the Kitchen Test Matrix</vt:lpstr>
      <vt:lpstr>Test Configuration</vt:lpstr>
      <vt:lpstr>Move into the Cookbook's Directory</vt:lpstr>
      <vt:lpstr>Setting the Driver to Docker</vt:lpstr>
      <vt:lpstr>Setting the Platform to Ubuntu 14.04</vt:lpstr>
      <vt:lpstr>Look at the Test Matrix</vt:lpstr>
      <vt:lpstr>Converging a Cookbook</vt:lpstr>
      <vt:lpstr>Kitchen Create</vt:lpstr>
      <vt:lpstr>Kitchen Converge</vt:lpstr>
      <vt:lpstr>Converge the Cookbook</vt:lpstr>
      <vt:lpstr>Converge the Recipe</vt:lpstr>
      <vt:lpstr>Configuring Test Kitchen for Apache</vt:lpstr>
      <vt:lpstr>Return Home</vt:lpstr>
      <vt:lpstr>Move into the Cookbook</vt:lpstr>
      <vt:lpstr>Converge the Cookbook</vt:lpstr>
      <vt:lpstr>Test Kitchen</vt:lpstr>
      <vt:lpstr>Test Kitchen</vt:lpstr>
      <vt:lpstr>Test Kitchen</vt:lpstr>
      <vt:lpstr>The First Test</vt:lpstr>
      <vt:lpstr>Kitchen Verify</vt:lpstr>
      <vt:lpstr>Kitchen Destroy</vt:lpstr>
      <vt:lpstr>Kitchen Test</vt:lpstr>
      <vt:lpstr>ServerSpec</vt:lpstr>
      <vt:lpstr>Is the tree Package Installed?</vt:lpstr>
      <vt:lpstr>Our Assertion in a spec File</vt:lpstr>
      <vt:lpstr>Our Assertion in a spec File</vt:lpstr>
      <vt:lpstr>Our Assertion in a Spec File</vt:lpstr>
      <vt:lpstr>Where do Tests Live?</vt:lpstr>
      <vt:lpstr>Where do Tests Live?</vt:lpstr>
      <vt:lpstr>Where do Tests Live?</vt:lpstr>
      <vt:lpstr>Where do Tests Live?</vt:lpstr>
      <vt:lpstr>Return Home</vt:lpstr>
      <vt:lpstr>Move into the Cookbook</vt:lpstr>
      <vt:lpstr>Running the Specification</vt:lpstr>
      <vt:lpstr>Commit Your Work</vt:lpstr>
      <vt:lpstr>More Tests</vt:lpstr>
      <vt:lpstr>Testing a File</vt:lpstr>
      <vt:lpstr>The File Contains Data</vt:lpstr>
      <vt:lpstr>The File Contains Specific Content</vt:lpstr>
      <vt:lpstr>The File is Owned by a Particular User</vt:lpstr>
      <vt:lpstr>More Tests</vt:lpstr>
      <vt:lpstr>Our Assertion in a spec File</vt:lpstr>
      <vt:lpstr>Our Assertion in a spec File</vt:lpstr>
      <vt:lpstr>Commit Your Work</vt:lpstr>
      <vt:lpstr>Testing</vt:lpstr>
      <vt:lpstr>Testing Our Webserver</vt:lpstr>
      <vt:lpstr>Testing</vt:lpstr>
      <vt:lpstr>Testing</vt:lpstr>
      <vt:lpstr>Testing Apache</vt:lpstr>
      <vt:lpstr>Return Home</vt:lpstr>
      <vt:lpstr>Move in to the apache Cookbook</vt:lpstr>
      <vt:lpstr>What Does the Webserver Say?</vt:lpstr>
      <vt:lpstr>Commit Your Work</vt:lpstr>
      <vt:lpstr>Questions</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1803</cp:revision>
  <cp:lastPrinted>2015-02-07T23:49:10Z</cp:lastPrinted>
  <dcterms:created xsi:type="dcterms:W3CDTF">2012-09-13T17:36:07Z</dcterms:created>
  <dcterms:modified xsi:type="dcterms:W3CDTF">2015-08-13T15:29:29Z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